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tags/tag4.xml" ContentType="application/vnd.openxmlformats-officedocument.presentationml.tags+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12.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tags/tag5.xml" ContentType="application/vnd.openxmlformats-officedocument.presentationml.tags+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Default Extension="emf" ContentType="image/x-emf"/>
  <Override PartName="/ppt/tags/tag3.xml" ContentType="application/vnd.openxmlformats-officedocument.presentationml.tags+xml"/>
  <Override PartName="/ppt/notesSlides/notesSlide17.xml" ContentType="application/vnd.openxmlformats-officedocument.presentationml.notesSlide+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Masters/slideMaster5.xml" ContentType="application/vnd.openxmlformats-officedocument.presentationml.slideMaster+xml"/>
  <Override PartName="/ppt/slides/slide8.xml" ContentType="application/vnd.openxmlformats-officedocument.presentationml.slide+xml"/>
  <Override PartName="/ppt/handoutMasters/handoutMaster1.xml" ContentType="application/vnd.openxmlformats-officedocument.presentationml.handoutMaster+xml"/>
  <Override PartName="/ppt/slideLayouts/slideLayout59.xml" ContentType="application/vnd.openxmlformats-officedocument.presentationml.slideLayout+xml"/>
  <Override PartName="/ppt/theme/theme7.xml" ContentType="application/vnd.openxmlformats-officedocument.theme+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tags/tag6.xml" ContentType="application/vnd.openxmlformats-officedocument.presentationml.tags+xml"/>
  <Override PartName="/ppt/diagrams/colors1.xml" ContentType="application/vnd.openxmlformats-officedocument.drawingml.diagramColors+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9" r:id="rId1"/>
    <p:sldMasterId id="2147483751" r:id="rId2"/>
    <p:sldMasterId id="2147483775" r:id="rId3"/>
    <p:sldMasterId id="2147483800" r:id="rId4"/>
    <p:sldMasterId id="2147483812" r:id="rId5"/>
  </p:sldMasterIdLst>
  <p:notesMasterIdLst>
    <p:notesMasterId r:id="rId28"/>
  </p:notesMasterIdLst>
  <p:handoutMasterIdLst>
    <p:handoutMasterId r:id="rId29"/>
  </p:handoutMasterIdLst>
  <p:sldIdLst>
    <p:sldId id="295" r:id="rId6"/>
    <p:sldId id="331" r:id="rId7"/>
    <p:sldId id="307" r:id="rId8"/>
    <p:sldId id="346" r:id="rId9"/>
    <p:sldId id="336" r:id="rId10"/>
    <p:sldId id="309" r:id="rId11"/>
    <p:sldId id="333" r:id="rId12"/>
    <p:sldId id="347" r:id="rId13"/>
    <p:sldId id="311" r:id="rId14"/>
    <p:sldId id="335" r:id="rId15"/>
    <p:sldId id="316" r:id="rId16"/>
    <p:sldId id="334" r:id="rId17"/>
    <p:sldId id="317" r:id="rId18"/>
    <p:sldId id="318" r:id="rId19"/>
    <p:sldId id="319" r:id="rId20"/>
    <p:sldId id="320" r:id="rId21"/>
    <p:sldId id="345" r:id="rId22"/>
    <p:sldId id="321" r:id="rId23"/>
    <p:sldId id="322" r:id="rId24"/>
    <p:sldId id="325" r:id="rId25"/>
    <p:sldId id="323" r:id="rId26"/>
    <p:sldId id="348" r:id="rId27"/>
  </p:sldIdLst>
  <p:sldSz cx="9144000" cy="6858000" type="screen4x3"/>
  <p:notesSz cx="6858000" cy="9144000"/>
  <p:custDataLst>
    <p:tags r:id="rId30"/>
  </p:custData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webPr encoding="windows-1252"/>
  <p:showPr showNarration="1" useTimings="0">
    <p:present/>
    <p:sldAll/>
    <p:penClr>
      <a:prstClr val="red"/>
    </p:penClr>
  </p:showPr>
  <p:clrMru>
    <a:srgbClr val="0099FF"/>
    <a:srgbClr val="FFFFFF"/>
    <a:srgbClr val="C0C0C0"/>
    <a:srgbClr val="FF3300"/>
    <a:srgbClr val="9F9F9F"/>
    <a:srgbClr val="F6AE1E"/>
    <a:srgbClr val="FF0066"/>
    <a:srgbClr val="000000"/>
    <a:srgbClr val="F3AF35"/>
    <a:srgbClr val="9C42E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4383" autoAdjust="0"/>
    <p:restoredTop sz="51404" autoAdjust="0"/>
  </p:normalViewPr>
  <p:slideViewPr>
    <p:cSldViewPr>
      <p:cViewPr varScale="1">
        <p:scale>
          <a:sx n="36" d="100"/>
          <a:sy n="36" d="100"/>
        </p:scale>
        <p:origin x="-1212" y="-90"/>
      </p:cViewPr>
      <p:guideLst>
        <p:guide orient="horz" pos="144"/>
        <p:guide orient="horz" pos="912"/>
        <p:guide orient="horz" pos="1484"/>
        <p:guide orient="horz" pos="1200"/>
        <p:guide orient="horz" pos="2736"/>
        <p:guide orient="horz" pos="4319"/>
        <p:guide pos="2880"/>
        <p:guide pos="240"/>
        <p:guide pos="470"/>
        <p:guide pos="5520"/>
        <p:guide pos="863"/>
        <p:guide pos="5299"/>
      </p:guideLst>
    </p:cSldViewPr>
  </p:slideViewPr>
  <p:notesTextViewPr>
    <p:cViewPr>
      <p:scale>
        <a:sx n="100" d="100"/>
        <a:sy n="100" d="100"/>
      </p:scale>
      <p:origin x="0" y="0"/>
    </p:cViewPr>
  </p:notesTextViewPr>
  <p:sorterViewPr>
    <p:cViewPr>
      <p:scale>
        <a:sx n="20" d="100"/>
        <a:sy n="20" d="100"/>
      </p:scale>
      <p:origin x="0" y="0"/>
    </p:cViewPr>
  </p:sorterViewPr>
  <p:notesViewPr>
    <p:cSldViewPr showGuides="1">
      <p:cViewPr varScale="1">
        <p:scale>
          <a:sx n="85" d="100"/>
          <a:sy n="85" d="100"/>
        </p:scale>
        <p:origin x="-3244" y="-103"/>
      </p:cViewPr>
      <p:guideLst>
        <p:guide orient="horz" pos="2880"/>
        <p:guide pos="2160"/>
      </p:guideLst>
    </p:cSldViewPr>
  </p:notesViewPr>
  <p:gridSpacing cx="46085125" cy="46085125"/>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8EC777-4C4A-4BD6-8949-71D14F899F74}" type="doc">
      <dgm:prSet loTypeId="urn:microsoft.com/office/officeart/2005/8/layout/cycle8" loCatId="cycle" qsTypeId="urn:microsoft.com/office/officeart/2005/8/quickstyle/3d4" qsCatId="3D" csTypeId="urn:microsoft.com/office/officeart/2005/8/colors/accent1_2" csCatId="accent1" phldr="1"/>
      <dgm:spPr/>
      <dgm:t>
        <a:bodyPr/>
        <a:lstStyle/>
        <a:p>
          <a:endParaRPr lang="en-GB"/>
        </a:p>
      </dgm:t>
    </dgm:pt>
    <dgm:pt modelId="{DF7700E5-B038-47FB-834B-41089998415C}">
      <dgm:prSet/>
      <dgm:spPr/>
      <dgm:t>
        <a:bodyPr/>
        <a:lstStyle/>
        <a:p>
          <a:pPr rtl="0"/>
          <a:r>
            <a:rPr lang="en-GB" dirty="0" err="1" smtClean="0"/>
            <a:t>Interop</a:t>
          </a:r>
          <a:r>
            <a:rPr lang="en-GB" dirty="0" smtClean="0"/>
            <a:t> Rather than Re-write</a:t>
          </a:r>
          <a:endParaRPr lang="en-GB" dirty="0"/>
        </a:p>
      </dgm:t>
    </dgm:pt>
    <dgm:pt modelId="{F9F2CFAC-076C-45BA-BDEE-76F706E140E3}" type="parTrans" cxnId="{EFD32890-4FE8-4D95-B02B-2C35032F3928}">
      <dgm:prSet/>
      <dgm:spPr/>
      <dgm:t>
        <a:bodyPr/>
        <a:lstStyle/>
        <a:p>
          <a:endParaRPr lang="en-GB"/>
        </a:p>
      </dgm:t>
    </dgm:pt>
    <dgm:pt modelId="{57521328-2750-430A-821F-8434047D5DEA}" type="sibTrans" cxnId="{EFD32890-4FE8-4D95-B02B-2C35032F3928}">
      <dgm:prSet/>
      <dgm:spPr/>
      <dgm:t>
        <a:bodyPr/>
        <a:lstStyle/>
        <a:p>
          <a:endParaRPr lang="en-GB"/>
        </a:p>
      </dgm:t>
    </dgm:pt>
    <dgm:pt modelId="{A948C39E-69C3-43C7-BD16-BDC9E70AD89B}">
      <dgm:prSet/>
      <dgm:spPr/>
      <dgm:t>
        <a:bodyPr/>
        <a:lstStyle/>
        <a:p>
          <a:pPr rtl="0"/>
          <a:r>
            <a:rPr lang="en-GB" dirty="0" smtClean="0"/>
            <a:t>Build an Ecosystem Around your App</a:t>
          </a:r>
          <a:endParaRPr lang="en-GB" dirty="0"/>
        </a:p>
      </dgm:t>
    </dgm:pt>
    <dgm:pt modelId="{862B12AD-E5B5-43A8-AD1B-8AA65AF9A2A1}" type="parTrans" cxnId="{AA5CDD83-A96F-4166-8896-996E2633E656}">
      <dgm:prSet/>
      <dgm:spPr/>
      <dgm:t>
        <a:bodyPr/>
        <a:lstStyle/>
        <a:p>
          <a:endParaRPr lang="en-GB"/>
        </a:p>
      </dgm:t>
    </dgm:pt>
    <dgm:pt modelId="{1415FB5D-0656-46F8-9C8B-17A74AD82E24}" type="sibTrans" cxnId="{AA5CDD83-A96F-4166-8896-996E2633E656}">
      <dgm:prSet/>
      <dgm:spPr/>
      <dgm:t>
        <a:bodyPr/>
        <a:lstStyle/>
        <a:p>
          <a:endParaRPr lang="en-GB"/>
        </a:p>
      </dgm:t>
    </dgm:pt>
    <dgm:pt modelId="{B58AC1E5-1DE3-4B15-B0E1-8887D7D7599A}">
      <dgm:prSet/>
      <dgm:spPr/>
      <dgm:t>
        <a:bodyPr/>
        <a:lstStyle/>
        <a:p>
          <a:pPr rtl="0"/>
          <a:r>
            <a:rPr lang="en-GB" dirty="0" smtClean="0"/>
            <a:t>Embrace S+S</a:t>
          </a:r>
          <a:endParaRPr lang="en-GB" dirty="0"/>
        </a:p>
      </dgm:t>
    </dgm:pt>
    <dgm:pt modelId="{F9D801D2-477F-4401-B57F-C6FB3F699BBF}" type="parTrans" cxnId="{D709E649-7E87-46FC-AB93-082C5CF82D87}">
      <dgm:prSet/>
      <dgm:spPr/>
      <dgm:t>
        <a:bodyPr/>
        <a:lstStyle/>
        <a:p>
          <a:endParaRPr lang="en-GB"/>
        </a:p>
      </dgm:t>
    </dgm:pt>
    <dgm:pt modelId="{9DB984E9-D6BA-46B8-A730-A51D3717FE91}" type="sibTrans" cxnId="{D709E649-7E87-46FC-AB93-082C5CF82D87}">
      <dgm:prSet/>
      <dgm:spPr/>
      <dgm:t>
        <a:bodyPr/>
        <a:lstStyle/>
        <a:p>
          <a:endParaRPr lang="en-GB"/>
        </a:p>
      </dgm:t>
    </dgm:pt>
    <dgm:pt modelId="{E7359B8D-9716-4EBE-A254-01C49B156F4F}">
      <dgm:prSet/>
      <dgm:spPr/>
      <dgm:t>
        <a:bodyPr/>
        <a:lstStyle/>
        <a:p>
          <a:pPr rtl="0"/>
          <a:r>
            <a:rPr lang="en-GB" dirty="0" smtClean="0"/>
            <a:t>Integrate with Office</a:t>
          </a:r>
        </a:p>
      </dgm:t>
    </dgm:pt>
    <dgm:pt modelId="{49DFBB26-12E3-44CF-BD29-295664B3F681}" type="parTrans" cxnId="{FAC1B2F4-8F0A-4BAD-9CEB-88C7CEA53686}">
      <dgm:prSet/>
      <dgm:spPr/>
      <dgm:t>
        <a:bodyPr/>
        <a:lstStyle/>
        <a:p>
          <a:endParaRPr lang="en-GB"/>
        </a:p>
      </dgm:t>
    </dgm:pt>
    <dgm:pt modelId="{0B7DC190-C57D-4506-AA48-C64AA5C732E4}" type="sibTrans" cxnId="{FAC1B2F4-8F0A-4BAD-9CEB-88C7CEA53686}">
      <dgm:prSet/>
      <dgm:spPr/>
      <dgm:t>
        <a:bodyPr/>
        <a:lstStyle/>
        <a:p>
          <a:endParaRPr lang="en-GB"/>
        </a:p>
      </dgm:t>
    </dgm:pt>
    <dgm:pt modelId="{B16AF182-06E7-4DB9-8670-7E9B45AC8A8C}" type="pres">
      <dgm:prSet presAssocID="{168EC777-4C4A-4BD6-8949-71D14F899F74}" presName="compositeShape" presStyleCnt="0">
        <dgm:presLayoutVars>
          <dgm:chMax val="7"/>
          <dgm:dir/>
          <dgm:resizeHandles val="exact"/>
        </dgm:presLayoutVars>
      </dgm:prSet>
      <dgm:spPr/>
      <dgm:t>
        <a:bodyPr/>
        <a:lstStyle/>
        <a:p>
          <a:endParaRPr lang="en-GB"/>
        </a:p>
      </dgm:t>
    </dgm:pt>
    <dgm:pt modelId="{24402C40-E167-489A-A1D6-F175D631917C}" type="pres">
      <dgm:prSet presAssocID="{168EC777-4C4A-4BD6-8949-71D14F899F74}" presName="wedge1" presStyleLbl="node1" presStyleIdx="0" presStyleCnt="4"/>
      <dgm:spPr/>
      <dgm:t>
        <a:bodyPr/>
        <a:lstStyle/>
        <a:p>
          <a:endParaRPr lang="en-GB"/>
        </a:p>
      </dgm:t>
    </dgm:pt>
    <dgm:pt modelId="{ADD47250-E0B9-4EB7-A0D5-C9D599043044}" type="pres">
      <dgm:prSet presAssocID="{168EC777-4C4A-4BD6-8949-71D14F899F74}" presName="dummy1a" presStyleCnt="0"/>
      <dgm:spPr/>
      <dgm:t>
        <a:bodyPr/>
        <a:lstStyle/>
        <a:p>
          <a:endParaRPr lang="en-GB"/>
        </a:p>
      </dgm:t>
    </dgm:pt>
    <dgm:pt modelId="{BDFB9025-E8E5-4AD0-8BBA-00D936E87FF9}" type="pres">
      <dgm:prSet presAssocID="{168EC777-4C4A-4BD6-8949-71D14F899F74}" presName="dummy1b" presStyleCnt="0"/>
      <dgm:spPr/>
      <dgm:t>
        <a:bodyPr/>
        <a:lstStyle/>
        <a:p>
          <a:endParaRPr lang="en-GB"/>
        </a:p>
      </dgm:t>
    </dgm:pt>
    <dgm:pt modelId="{AACB8F8A-16DD-4CC2-B6A8-07C1E562DE0C}" type="pres">
      <dgm:prSet presAssocID="{168EC777-4C4A-4BD6-8949-71D14F899F74}" presName="wedge1Tx" presStyleLbl="node1" presStyleIdx="0" presStyleCnt="4">
        <dgm:presLayoutVars>
          <dgm:chMax val="0"/>
          <dgm:chPref val="0"/>
          <dgm:bulletEnabled val="1"/>
        </dgm:presLayoutVars>
      </dgm:prSet>
      <dgm:spPr/>
      <dgm:t>
        <a:bodyPr/>
        <a:lstStyle/>
        <a:p>
          <a:endParaRPr lang="en-GB"/>
        </a:p>
      </dgm:t>
    </dgm:pt>
    <dgm:pt modelId="{2DA5EF05-1AA3-47F8-B8B1-87CF32CCC767}" type="pres">
      <dgm:prSet presAssocID="{168EC777-4C4A-4BD6-8949-71D14F899F74}" presName="wedge2" presStyleLbl="node1" presStyleIdx="1" presStyleCnt="4"/>
      <dgm:spPr/>
      <dgm:t>
        <a:bodyPr/>
        <a:lstStyle/>
        <a:p>
          <a:endParaRPr lang="en-GB"/>
        </a:p>
      </dgm:t>
    </dgm:pt>
    <dgm:pt modelId="{A9CD5649-99FA-409C-9D18-1F5281FF3793}" type="pres">
      <dgm:prSet presAssocID="{168EC777-4C4A-4BD6-8949-71D14F899F74}" presName="dummy2a" presStyleCnt="0"/>
      <dgm:spPr/>
      <dgm:t>
        <a:bodyPr/>
        <a:lstStyle/>
        <a:p>
          <a:endParaRPr lang="en-GB"/>
        </a:p>
      </dgm:t>
    </dgm:pt>
    <dgm:pt modelId="{EFA4D129-704A-476E-82FC-9BB618C125BA}" type="pres">
      <dgm:prSet presAssocID="{168EC777-4C4A-4BD6-8949-71D14F899F74}" presName="dummy2b" presStyleCnt="0"/>
      <dgm:spPr/>
      <dgm:t>
        <a:bodyPr/>
        <a:lstStyle/>
        <a:p>
          <a:endParaRPr lang="en-GB"/>
        </a:p>
      </dgm:t>
    </dgm:pt>
    <dgm:pt modelId="{2EFB9C50-D895-4AED-A417-8C57776E2CEC}" type="pres">
      <dgm:prSet presAssocID="{168EC777-4C4A-4BD6-8949-71D14F899F74}" presName="wedge2Tx" presStyleLbl="node1" presStyleIdx="1" presStyleCnt="4">
        <dgm:presLayoutVars>
          <dgm:chMax val="0"/>
          <dgm:chPref val="0"/>
          <dgm:bulletEnabled val="1"/>
        </dgm:presLayoutVars>
      </dgm:prSet>
      <dgm:spPr/>
      <dgm:t>
        <a:bodyPr/>
        <a:lstStyle/>
        <a:p>
          <a:endParaRPr lang="en-GB"/>
        </a:p>
      </dgm:t>
    </dgm:pt>
    <dgm:pt modelId="{F158F3AA-F8EA-472F-8F15-AA2F0C2412B7}" type="pres">
      <dgm:prSet presAssocID="{168EC777-4C4A-4BD6-8949-71D14F899F74}" presName="wedge3" presStyleLbl="node1" presStyleIdx="2" presStyleCnt="4"/>
      <dgm:spPr/>
      <dgm:t>
        <a:bodyPr/>
        <a:lstStyle/>
        <a:p>
          <a:endParaRPr lang="en-GB"/>
        </a:p>
      </dgm:t>
    </dgm:pt>
    <dgm:pt modelId="{59B14781-BA77-41D8-9489-C5CC66D67769}" type="pres">
      <dgm:prSet presAssocID="{168EC777-4C4A-4BD6-8949-71D14F899F74}" presName="dummy3a" presStyleCnt="0"/>
      <dgm:spPr/>
      <dgm:t>
        <a:bodyPr/>
        <a:lstStyle/>
        <a:p>
          <a:endParaRPr lang="en-GB"/>
        </a:p>
      </dgm:t>
    </dgm:pt>
    <dgm:pt modelId="{33C0B93C-C7F6-414D-A983-6B12A75CAF68}" type="pres">
      <dgm:prSet presAssocID="{168EC777-4C4A-4BD6-8949-71D14F899F74}" presName="dummy3b" presStyleCnt="0"/>
      <dgm:spPr/>
      <dgm:t>
        <a:bodyPr/>
        <a:lstStyle/>
        <a:p>
          <a:endParaRPr lang="en-GB"/>
        </a:p>
      </dgm:t>
    </dgm:pt>
    <dgm:pt modelId="{73BE0CB1-D971-4B0C-89AD-BD1E8D85BE97}" type="pres">
      <dgm:prSet presAssocID="{168EC777-4C4A-4BD6-8949-71D14F899F74}" presName="wedge3Tx" presStyleLbl="node1" presStyleIdx="2" presStyleCnt="4">
        <dgm:presLayoutVars>
          <dgm:chMax val="0"/>
          <dgm:chPref val="0"/>
          <dgm:bulletEnabled val="1"/>
        </dgm:presLayoutVars>
      </dgm:prSet>
      <dgm:spPr/>
      <dgm:t>
        <a:bodyPr/>
        <a:lstStyle/>
        <a:p>
          <a:endParaRPr lang="en-GB"/>
        </a:p>
      </dgm:t>
    </dgm:pt>
    <dgm:pt modelId="{896ADBEA-EA42-4386-8405-72DA5EDAC016}" type="pres">
      <dgm:prSet presAssocID="{168EC777-4C4A-4BD6-8949-71D14F899F74}" presName="wedge4" presStyleLbl="node1" presStyleIdx="3" presStyleCnt="4"/>
      <dgm:spPr/>
      <dgm:t>
        <a:bodyPr/>
        <a:lstStyle/>
        <a:p>
          <a:endParaRPr lang="en-GB"/>
        </a:p>
      </dgm:t>
    </dgm:pt>
    <dgm:pt modelId="{7D3F5E74-E78F-4FA4-B8C4-9AB3450C52A6}" type="pres">
      <dgm:prSet presAssocID="{168EC777-4C4A-4BD6-8949-71D14F899F74}" presName="dummy4a" presStyleCnt="0"/>
      <dgm:spPr/>
      <dgm:t>
        <a:bodyPr/>
        <a:lstStyle/>
        <a:p>
          <a:endParaRPr lang="en-GB"/>
        </a:p>
      </dgm:t>
    </dgm:pt>
    <dgm:pt modelId="{CFEEA8FA-8047-4F73-A90A-27D89A0C7C84}" type="pres">
      <dgm:prSet presAssocID="{168EC777-4C4A-4BD6-8949-71D14F899F74}" presName="dummy4b" presStyleCnt="0"/>
      <dgm:spPr/>
      <dgm:t>
        <a:bodyPr/>
        <a:lstStyle/>
        <a:p>
          <a:endParaRPr lang="en-GB"/>
        </a:p>
      </dgm:t>
    </dgm:pt>
    <dgm:pt modelId="{DB4947EC-9628-4119-BA37-CDC296BED323}" type="pres">
      <dgm:prSet presAssocID="{168EC777-4C4A-4BD6-8949-71D14F899F74}" presName="wedge4Tx" presStyleLbl="node1" presStyleIdx="3" presStyleCnt="4">
        <dgm:presLayoutVars>
          <dgm:chMax val="0"/>
          <dgm:chPref val="0"/>
          <dgm:bulletEnabled val="1"/>
        </dgm:presLayoutVars>
      </dgm:prSet>
      <dgm:spPr/>
      <dgm:t>
        <a:bodyPr/>
        <a:lstStyle/>
        <a:p>
          <a:endParaRPr lang="en-GB"/>
        </a:p>
      </dgm:t>
    </dgm:pt>
    <dgm:pt modelId="{6CDD63BC-55B8-4B0D-8B78-B3A0938A942A}" type="pres">
      <dgm:prSet presAssocID="{57521328-2750-430A-821F-8434047D5DEA}" presName="arrowWedge1" presStyleLbl="fgSibTrans2D1" presStyleIdx="0" presStyleCnt="4"/>
      <dgm:spPr/>
      <dgm:t>
        <a:bodyPr/>
        <a:lstStyle/>
        <a:p>
          <a:endParaRPr lang="en-GB"/>
        </a:p>
      </dgm:t>
    </dgm:pt>
    <dgm:pt modelId="{4581BED8-1A5E-4CCD-A9AD-CC0DFD5E5E0E}" type="pres">
      <dgm:prSet presAssocID="{1415FB5D-0656-46F8-9C8B-17A74AD82E24}" presName="arrowWedge2" presStyleLbl="fgSibTrans2D1" presStyleIdx="1" presStyleCnt="4"/>
      <dgm:spPr/>
      <dgm:t>
        <a:bodyPr/>
        <a:lstStyle/>
        <a:p>
          <a:endParaRPr lang="en-GB"/>
        </a:p>
      </dgm:t>
    </dgm:pt>
    <dgm:pt modelId="{997FE6CB-8E2C-4625-98EE-7113C9594123}" type="pres">
      <dgm:prSet presAssocID="{9DB984E9-D6BA-46B8-A730-A51D3717FE91}" presName="arrowWedge3" presStyleLbl="fgSibTrans2D1" presStyleIdx="2" presStyleCnt="4"/>
      <dgm:spPr/>
      <dgm:t>
        <a:bodyPr/>
        <a:lstStyle/>
        <a:p>
          <a:endParaRPr lang="en-GB"/>
        </a:p>
      </dgm:t>
    </dgm:pt>
    <dgm:pt modelId="{4F117BD2-5A6B-4C31-87C1-6AF3E95BF30F}" type="pres">
      <dgm:prSet presAssocID="{0B7DC190-C57D-4506-AA48-C64AA5C732E4}" presName="arrowWedge4" presStyleLbl="fgSibTrans2D1" presStyleIdx="3" presStyleCnt="4"/>
      <dgm:spPr/>
      <dgm:t>
        <a:bodyPr/>
        <a:lstStyle/>
        <a:p>
          <a:endParaRPr lang="en-GB"/>
        </a:p>
      </dgm:t>
    </dgm:pt>
  </dgm:ptLst>
  <dgm:cxnLst>
    <dgm:cxn modelId="{0B61D76F-B0DC-4B00-9156-58A39F55F646}" type="presOf" srcId="{A948C39E-69C3-43C7-BD16-BDC9E70AD89B}" destId="{2DA5EF05-1AA3-47F8-B8B1-87CF32CCC767}" srcOrd="0" destOrd="0" presId="urn:microsoft.com/office/officeart/2005/8/layout/cycle8"/>
    <dgm:cxn modelId="{99F4D39B-3903-4964-8827-D00D5E047F57}" type="presOf" srcId="{DF7700E5-B038-47FB-834B-41089998415C}" destId="{24402C40-E167-489A-A1D6-F175D631917C}" srcOrd="0" destOrd="0" presId="urn:microsoft.com/office/officeart/2005/8/layout/cycle8"/>
    <dgm:cxn modelId="{12C0703E-8300-47E5-A3C6-B089B27BC808}" type="presOf" srcId="{E7359B8D-9716-4EBE-A254-01C49B156F4F}" destId="{896ADBEA-EA42-4386-8405-72DA5EDAC016}" srcOrd="0" destOrd="0" presId="urn:microsoft.com/office/officeart/2005/8/layout/cycle8"/>
    <dgm:cxn modelId="{EFD32890-4FE8-4D95-B02B-2C35032F3928}" srcId="{168EC777-4C4A-4BD6-8949-71D14F899F74}" destId="{DF7700E5-B038-47FB-834B-41089998415C}" srcOrd="0" destOrd="0" parTransId="{F9F2CFAC-076C-45BA-BDEE-76F706E140E3}" sibTransId="{57521328-2750-430A-821F-8434047D5DEA}"/>
    <dgm:cxn modelId="{DD5EBCFF-02DA-46E3-A832-484E7FB55353}" type="presOf" srcId="{B58AC1E5-1DE3-4B15-B0E1-8887D7D7599A}" destId="{F158F3AA-F8EA-472F-8F15-AA2F0C2412B7}" srcOrd="0" destOrd="0" presId="urn:microsoft.com/office/officeart/2005/8/layout/cycle8"/>
    <dgm:cxn modelId="{FAC1B2F4-8F0A-4BAD-9CEB-88C7CEA53686}" srcId="{168EC777-4C4A-4BD6-8949-71D14F899F74}" destId="{E7359B8D-9716-4EBE-A254-01C49B156F4F}" srcOrd="3" destOrd="0" parTransId="{49DFBB26-12E3-44CF-BD29-295664B3F681}" sibTransId="{0B7DC190-C57D-4506-AA48-C64AA5C732E4}"/>
    <dgm:cxn modelId="{D709E649-7E87-46FC-AB93-082C5CF82D87}" srcId="{168EC777-4C4A-4BD6-8949-71D14F899F74}" destId="{B58AC1E5-1DE3-4B15-B0E1-8887D7D7599A}" srcOrd="2" destOrd="0" parTransId="{F9D801D2-477F-4401-B57F-C6FB3F699BBF}" sibTransId="{9DB984E9-D6BA-46B8-A730-A51D3717FE91}"/>
    <dgm:cxn modelId="{A102C05B-B127-4C6F-A4CA-51FA5B6C5071}" type="presOf" srcId="{A948C39E-69C3-43C7-BD16-BDC9E70AD89B}" destId="{2EFB9C50-D895-4AED-A417-8C57776E2CEC}" srcOrd="1" destOrd="0" presId="urn:microsoft.com/office/officeart/2005/8/layout/cycle8"/>
    <dgm:cxn modelId="{AA5CDD83-A96F-4166-8896-996E2633E656}" srcId="{168EC777-4C4A-4BD6-8949-71D14F899F74}" destId="{A948C39E-69C3-43C7-BD16-BDC9E70AD89B}" srcOrd="1" destOrd="0" parTransId="{862B12AD-E5B5-43A8-AD1B-8AA65AF9A2A1}" sibTransId="{1415FB5D-0656-46F8-9C8B-17A74AD82E24}"/>
    <dgm:cxn modelId="{3915C818-E1BD-49DC-B6A3-F59C19C76DAF}" type="presOf" srcId="{B58AC1E5-1DE3-4B15-B0E1-8887D7D7599A}" destId="{73BE0CB1-D971-4B0C-89AD-BD1E8D85BE97}" srcOrd="1" destOrd="0" presId="urn:microsoft.com/office/officeart/2005/8/layout/cycle8"/>
    <dgm:cxn modelId="{98FE23B9-9AE6-49A4-A031-089F9584CEFE}" type="presOf" srcId="{168EC777-4C4A-4BD6-8949-71D14F899F74}" destId="{B16AF182-06E7-4DB9-8670-7E9B45AC8A8C}" srcOrd="0" destOrd="0" presId="urn:microsoft.com/office/officeart/2005/8/layout/cycle8"/>
    <dgm:cxn modelId="{CB3E48C8-1449-4F3B-8F2C-D02B12AD5DA2}" type="presOf" srcId="{DF7700E5-B038-47FB-834B-41089998415C}" destId="{AACB8F8A-16DD-4CC2-B6A8-07C1E562DE0C}" srcOrd="1" destOrd="0" presId="urn:microsoft.com/office/officeart/2005/8/layout/cycle8"/>
    <dgm:cxn modelId="{9F8ACB9B-1DC0-44C7-B422-4D141A3FCA73}" type="presOf" srcId="{E7359B8D-9716-4EBE-A254-01C49B156F4F}" destId="{DB4947EC-9628-4119-BA37-CDC296BED323}" srcOrd="1" destOrd="0" presId="urn:microsoft.com/office/officeart/2005/8/layout/cycle8"/>
    <dgm:cxn modelId="{FBC5B18F-2991-4CB0-A4F8-91A8CEA29EDB}" type="presParOf" srcId="{B16AF182-06E7-4DB9-8670-7E9B45AC8A8C}" destId="{24402C40-E167-489A-A1D6-F175D631917C}" srcOrd="0" destOrd="0" presId="urn:microsoft.com/office/officeart/2005/8/layout/cycle8"/>
    <dgm:cxn modelId="{B08C71CF-0D49-40AF-B9C4-51BB3019E2A9}" type="presParOf" srcId="{B16AF182-06E7-4DB9-8670-7E9B45AC8A8C}" destId="{ADD47250-E0B9-4EB7-A0D5-C9D599043044}" srcOrd="1" destOrd="0" presId="urn:microsoft.com/office/officeart/2005/8/layout/cycle8"/>
    <dgm:cxn modelId="{90761303-47C9-4B06-94FF-FCA13662583D}" type="presParOf" srcId="{B16AF182-06E7-4DB9-8670-7E9B45AC8A8C}" destId="{BDFB9025-E8E5-4AD0-8BBA-00D936E87FF9}" srcOrd="2" destOrd="0" presId="urn:microsoft.com/office/officeart/2005/8/layout/cycle8"/>
    <dgm:cxn modelId="{F75AE462-B7E7-4C4B-A0F4-88141B8AF860}" type="presParOf" srcId="{B16AF182-06E7-4DB9-8670-7E9B45AC8A8C}" destId="{AACB8F8A-16DD-4CC2-B6A8-07C1E562DE0C}" srcOrd="3" destOrd="0" presId="urn:microsoft.com/office/officeart/2005/8/layout/cycle8"/>
    <dgm:cxn modelId="{08281CE5-A8FC-42AF-BC83-6CBEF9E6E4E4}" type="presParOf" srcId="{B16AF182-06E7-4DB9-8670-7E9B45AC8A8C}" destId="{2DA5EF05-1AA3-47F8-B8B1-87CF32CCC767}" srcOrd="4" destOrd="0" presId="urn:microsoft.com/office/officeart/2005/8/layout/cycle8"/>
    <dgm:cxn modelId="{317BA2FA-D5C5-48A4-A028-22FC3EF0B91E}" type="presParOf" srcId="{B16AF182-06E7-4DB9-8670-7E9B45AC8A8C}" destId="{A9CD5649-99FA-409C-9D18-1F5281FF3793}" srcOrd="5" destOrd="0" presId="urn:microsoft.com/office/officeart/2005/8/layout/cycle8"/>
    <dgm:cxn modelId="{F53E0B6E-41A0-4CBC-B975-8E84312123A0}" type="presParOf" srcId="{B16AF182-06E7-4DB9-8670-7E9B45AC8A8C}" destId="{EFA4D129-704A-476E-82FC-9BB618C125BA}" srcOrd="6" destOrd="0" presId="urn:microsoft.com/office/officeart/2005/8/layout/cycle8"/>
    <dgm:cxn modelId="{885C5D4E-806D-489B-B75F-A65F7C2EFEDA}" type="presParOf" srcId="{B16AF182-06E7-4DB9-8670-7E9B45AC8A8C}" destId="{2EFB9C50-D895-4AED-A417-8C57776E2CEC}" srcOrd="7" destOrd="0" presId="urn:microsoft.com/office/officeart/2005/8/layout/cycle8"/>
    <dgm:cxn modelId="{460F3A66-F5B6-41F7-9E18-2E564EC9137E}" type="presParOf" srcId="{B16AF182-06E7-4DB9-8670-7E9B45AC8A8C}" destId="{F158F3AA-F8EA-472F-8F15-AA2F0C2412B7}" srcOrd="8" destOrd="0" presId="urn:microsoft.com/office/officeart/2005/8/layout/cycle8"/>
    <dgm:cxn modelId="{385B01CB-7203-40CB-8F06-746567CD9F28}" type="presParOf" srcId="{B16AF182-06E7-4DB9-8670-7E9B45AC8A8C}" destId="{59B14781-BA77-41D8-9489-C5CC66D67769}" srcOrd="9" destOrd="0" presId="urn:microsoft.com/office/officeart/2005/8/layout/cycle8"/>
    <dgm:cxn modelId="{3AF4FD7D-6422-45A9-809F-00F04D4E1A8E}" type="presParOf" srcId="{B16AF182-06E7-4DB9-8670-7E9B45AC8A8C}" destId="{33C0B93C-C7F6-414D-A983-6B12A75CAF68}" srcOrd="10" destOrd="0" presId="urn:microsoft.com/office/officeart/2005/8/layout/cycle8"/>
    <dgm:cxn modelId="{C351F553-8AC7-4529-A64C-F2989AFB6544}" type="presParOf" srcId="{B16AF182-06E7-4DB9-8670-7E9B45AC8A8C}" destId="{73BE0CB1-D971-4B0C-89AD-BD1E8D85BE97}" srcOrd="11" destOrd="0" presId="urn:microsoft.com/office/officeart/2005/8/layout/cycle8"/>
    <dgm:cxn modelId="{DD447548-7793-4B4C-861F-7D75452BDB99}" type="presParOf" srcId="{B16AF182-06E7-4DB9-8670-7E9B45AC8A8C}" destId="{896ADBEA-EA42-4386-8405-72DA5EDAC016}" srcOrd="12" destOrd="0" presId="urn:microsoft.com/office/officeart/2005/8/layout/cycle8"/>
    <dgm:cxn modelId="{50E36AFA-7E5F-43B0-9BFD-95B8FA92F6BA}" type="presParOf" srcId="{B16AF182-06E7-4DB9-8670-7E9B45AC8A8C}" destId="{7D3F5E74-E78F-4FA4-B8C4-9AB3450C52A6}" srcOrd="13" destOrd="0" presId="urn:microsoft.com/office/officeart/2005/8/layout/cycle8"/>
    <dgm:cxn modelId="{8743661F-1F0F-48DD-A685-7E7D8FC991F7}" type="presParOf" srcId="{B16AF182-06E7-4DB9-8670-7E9B45AC8A8C}" destId="{CFEEA8FA-8047-4F73-A90A-27D89A0C7C84}" srcOrd="14" destOrd="0" presId="urn:microsoft.com/office/officeart/2005/8/layout/cycle8"/>
    <dgm:cxn modelId="{DD7637F0-20C7-46E2-9E1F-C5A02D743F7F}" type="presParOf" srcId="{B16AF182-06E7-4DB9-8670-7E9B45AC8A8C}" destId="{DB4947EC-9628-4119-BA37-CDC296BED323}" srcOrd="15" destOrd="0" presId="urn:microsoft.com/office/officeart/2005/8/layout/cycle8"/>
    <dgm:cxn modelId="{6D971894-8951-42DE-BB02-31BB49CB0B58}" type="presParOf" srcId="{B16AF182-06E7-4DB9-8670-7E9B45AC8A8C}" destId="{6CDD63BC-55B8-4B0D-8B78-B3A0938A942A}" srcOrd="16" destOrd="0" presId="urn:microsoft.com/office/officeart/2005/8/layout/cycle8"/>
    <dgm:cxn modelId="{AD103C0A-7B0F-46EB-8B37-9B28E701EB0C}" type="presParOf" srcId="{B16AF182-06E7-4DB9-8670-7E9B45AC8A8C}" destId="{4581BED8-1A5E-4CCD-A9AD-CC0DFD5E5E0E}" srcOrd="17" destOrd="0" presId="urn:microsoft.com/office/officeart/2005/8/layout/cycle8"/>
    <dgm:cxn modelId="{70A4D6B0-4179-4BF0-98DD-A13232880E43}" type="presParOf" srcId="{B16AF182-06E7-4DB9-8670-7E9B45AC8A8C}" destId="{997FE6CB-8E2C-4625-98EE-7113C9594123}" srcOrd="18" destOrd="0" presId="urn:microsoft.com/office/officeart/2005/8/layout/cycle8"/>
    <dgm:cxn modelId="{113F68E4-B61D-4BFA-9725-36B1CC260023}" type="presParOf" srcId="{B16AF182-06E7-4DB9-8670-7E9B45AC8A8C}" destId="{4F117BD2-5A6B-4C31-87C1-6AF3E95BF30F}" srcOrd="19" destOrd="0" presId="urn:microsoft.com/office/officeart/2005/8/layout/cycle8"/>
  </dgm:cxnLst>
  <dgm:bg/>
  <dgm:whole/>
</dgm:dataModel>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pPr/>
              <a:t>3/6/2009</a:t>
            </a:fld>
            <a:endParaRPr lang="en-US"/>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FBCD4-166E-446F-AF18-7D4A0CF9AEF6}" type="datetimeFigureOut">
              <a:rPr lang="en-US" smtClean="0"/>
              <a:pPr/>
              <a:t>3/6/2009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vl1pPr>
          </a:lstStyle>
          <a:p>
            <a:fld id="{8B263312-38AA-4E1E-B2B5-0F8F122B24FE}"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Hello</a:t>
            </a:r>
            <a:r>
              <a:rPr lang="en-US" baseline="0" dirty="0" smtClean="0"/>
              <a:t> and welcome to this session. My name is {insert your name}.</a:t>
            </a:r>
          </a:p>
          <a:p>
            <a:endParaRPr lang="en-US" baseline="0" dirty="0" smtClean="0"/>
          </a:p>
          <a:p>
            <a:r>
              <a:rPr lang="en-US" baseline="0" dirty="0" smtClean="0"/>
              <a:t>Have a look at this title slide… What do you see?</a:t>
            </a:r>
          </a:p>
          <a:p>
            <a:endParaRPr lang="en-US" baseline="0" dirty="0" smtClean="0"/>
          </a:p>
          <a:p>
            <a:r>
              <a:rPr lang="en-US" baseline="0" dirty="0" smtClean="0"/>
              <a:t>Definitely the longest title at {conference name}</a:t>
            </a:r>
          </a:p>
          <a:p>
            <a:endParaRPr lang="en-US" baseline="0" dirty="0" smtClean="0"/>
          </a:p>
          <a:p>
            <a:r>
              <a:rPr lang="en-US" baseline="0" dirty="0" smtClean="0"/>
              <a:t>Lets try to tidy up this title a little…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3/6/2009 10:57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D1250AA2-918E-46E7-97C5-F5E9DF318BB1}" type="slidenum">
              <a:rPr lang="en-GB" smtClean="0"/>
              <a:pPr/>
              <a:t>11</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Header Placeholder 2"/>
          <p:cNvSpPr>
            <a:spLocks noGrp="1"/>
          </p:cNvSpPr>
          <p:nvPr>
            <p:ph type="hdr" sz="quarter" idx="10"/>
          </p:nvPr>
        </p:nvSpPr>
        <p:spPr/>
        <p:txBody>
          <a:bodyPr/>
          <a:lstStyle/>
          <a:p>
            <a:pPr>
              <a:defRPr/>
            </a:pPr>
            <a:r>
              <a:rPr lang="en-US" smtClean="0"/>
              <a:t>DAT306</a:t>
            </a:r>
            <a:endParaRPr lang="en-US"/>
          </a:p>
        </p:txBody>
      </p:sp>
      <p:sp>
        <p:nvSpPr>
          <p:cNvPr id="4" name="Notes Placeholder 3"/>
          <p:cNvSpPr>
            <a:spLocks noGrp="1"/>
          </p:cNvSpPr>
          <p:nvPr>
            <p:ph type="body" idx="1"/>
          </p:nvPr>
        </p:nvSpPr>
        <p:spPr/>
        <p:txBody>
          <a:bodyPr>
            <a:normAutofit/>
          </a:bodyPr>
          <a:lstStyle/>
          <a:p>
            <a:r>
              <a:rPr lang="en-US" dirty="0" smtClean="0"/>
              <a:t>How do we do data access today?</a:t>
            </a:r>
          </a:p>
          <a:p>
            <a:endParaRPr lang="en-US" dirty="0" smtClean="0"/>
          </a:p>
          <a:p>
            <a:r>
              <a:rPr lang="en-US" dirty="0" smtClean="0"/>
              <a:t>Query for some data via </a:t>
            </a:r>
            <a:r>
              <a:rPr lang="en-US" dirty="0" err="1" smtClean="0"/>
              <a:t>DataAdapter</a:t>
            </a:r>
            <a:r>
              <a:rPr lang="en-US" dirty="0" smtClean="0"/>
              <a:t> (Select command)</a:t>
            </a:r>
          </a:p>
          <a:p>
            <a:r>
              <a:rPr lang="en-US" dirty="0" smtClean="0"/>
              <a:t>You get</a:t>
            </a:r>
            <a:r>
              <a:rPr lang="en-US" baseline="0" dirty="0" smtClean="0"/>
              <a:t> some data back</a:t>
            </a:r>
          </a:p>
          <a:p>
            <a:r>
              <a:rPr lang="en-US" baseline="0" dirty="0" smtClean="0"/>
              <a:t>Use and/or change data </a:t>
            </a:r>
          </a:p>
          <a:p>
            <a:r>
              <a:rPr lang="en-US" baseline="0" dirty="0" smtClean="0"/>
              <a:t>Send it back to the database</a:t>
            </a:r>
          </a:p>
          <a:p>
            <a:endParaRPr lang="en-US" baseline="0" dirty="0" smtClean="0"/>
          </a:p>
          <a:p>
            <a:r>
              <a:rPr lang="en-US" baseline="0" dirty="0" smtClean="0"/>
              <a:t>You are always hitting the server? What if there is no connection to the server</a:t>
            </a:r>
          </a:p>
          <a:p>
            <a:endParaRPr lang="en-US" baseline="0" dirty="0" smtClean="0"/>
          </a:p>
          <a:p>
            <a:r>
              <a:rPr lang="en-US" baseline="0" dirty="0" smtClean="0"/>
              <a:t>Now it’s a dumb terminal and not a smart client</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Header Placeholder 2"/>
          <p:cNvSpPr>
            <a:spLocks noGrp="1"/>
          </p:cNvSpPr>
          <p:nvPr>
            <p:ph type="hdr" sz="quarter" idx="10"/>
          </p:nvPr>
        </p:nvSpPr>
        <p:spPr/>
        <p:txBody>
          <a:bodyPr/>
          <a:lstStyle/>
          <a:p>
            <a:pPr>
              <a:defRPr/>
            </a:pPr>
            <a:r>
              <a:rPr lang="en-US" smtClean="0"/>
              <a:t>DAT306</a:t>
            </a:r>
            <a:endParaRPr lang="en-US"/>
          </a:p>
        </p:txBody>
      </p:sp>
      <p:sp>
        <p:nvSpPr>
          <p:cNvPr id="4" name="Notes Placeholder 3"/>
          <p:cNvSpPr>
            <a:spLocks noGrp="1"/>
          </p:cNvSpPr>
          <p:nvPr>
            <p:ph type="body" idx="1"/>
          </p:nvPr>
        </p:nvSpPr>
        <p:spPr/>
        <p:txBody>
          <a:bodyPr>
            <a:normAutofit/>
          </a:bodyPr>
          <a:lstStyle/>
          <a:p>
            <a:r>
              <a:rPr lang="en-US" dirty="0" smtClean="0"/>
              <a:t>Build on top of the familiar </a:t>
            </a:r>
            <a:r>
              <a:rPr lang="en-US" dirty="0" err="1" smtClean="0"/>
              <a:t>DataAdapter</a:t>
            </a:r>
            <a:r>
              <a:rPr lang="en-US" dirty="0" smtClean="0"/>
              <a:t> model</a:t>
            </a:r>
          </a:p>
          <a:p>
            <a:endParaRPr lang="en-US" dirty="0" smtClean="0"/>
          </a:p>
          <a:p>
            <a:r>
              <a:rPr lang="en-US" dirty="0" err="1" smtClean="0"/>
              <a:t>DataAdapter</a:t>
            </a:r>
            <a:r>
              <a:rPr lang="en-US" baseline="0" dirty="0" smtClean="0"/>
              <a:t> -&gt; </a:t>
            </a:r>
            <a:r>
              <a:rPr lang="en-US" baseline="0" dirty="0" err="1" smtClean="0"/>
              <a:t>SyncAdapter</a:t>
            </a:r>
            <a:endParaRPr lang="en-US" baseline="0" dirty="0" smtClean="0"/>
          </a:p>
          <a:p>
            <a:endParaRPr lang="en-US" baseline="0" dirty="0" smtClean="0"/>
          </a:p>
          <a:p>
            <a:r>
              <a:rPr lang="en-US" baseline="0" dirty="0" smtClean="0"/>
              <a:t>Adds Incremental select, update &amp; delete</a:t>
            </a:r>
          </a:p>
          <a:p>
            <a:endParaRPr lang="en-US" baseline="0" dirty="0" smtClean="0"/>
          </a:p>
          <a:p>
            <a:r>
              <a:rPr lang="en-US" baseline="0" dirty="0" smtClean="0"/>
              <a:t>Use local copy of SQL Compact (Who has used this?) Tip of the session – look at SQL CE (In memory db, click once deployable and no need for a service)!!!</a:t>
            </a:r>
          </a:p>
          <a:p>
            <a:endParaRPr lang="en-US" baseline="0" dirty="0" smtClean="0"/>
          </a:p>
          <a:p>
            <a:r>
              <a:rPr lang="en-US" baseline="0" dirty="0" smtClean="0"/>
              <a:t>Local CPU &amp; RAM!!!</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Header Placeholder 2"/>
          <p:cNvSpPr>
            <a:spLocks noGrp="1"/>
          </p:cNvSpPr>
          <p:nvPr>
            <p:ph type="hdr" sz="quarter" idx="10"/>
          </p:nvPr>
        </p:nvSpPr>
        <p:spPr/>
        <p:txBody>
          <a:bodyPr/>
          <a:lstStyle/>
          <a:p>
            <a:pPr>
              <a:defRPr/>
            </a:pPr>
            <a:r>
              <a:rPr lang="en-US" smtClean="0"/>
              <a:t>DAT306</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D1250AA2-918E-46E7-97C5-F5E9DF318BB1}" type="slidenum">
              <a:rPr lang="en-GB" smtClean="0"/>
              <a:pPr/>
              <a:t>16</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Installed on MILLIONS of</a:t>
            </a:r>
            <a:r>
              <a:rPr lang="en-GB" baseline="0" dirty="0" smtClean="0"/>
              <a:t> PCs</a:t>
            </a:r>
          </a:p>
          <a:p>
            <a:endParaRPr lang="en-GB" baseline="0" dirty="0" smtClean="0"/>
          </a:p>
          <a:p>
            <a:r>
              <a:rPr lang="en-GB" baseline="0" dirty="0" smtClean="0"/>
              <a:t>No context switch between office and your application!!!</a:t>
            </a:r>
            <a:endParaRPr lang="en-GB" dirty="0"/>
          </a:p>
        </p:txBody>
      </p:sp>
      <p:sp>
        <p:nvSpPr>
          <p:cNvPr id="4" name="Slide Number Placeholder 3"/>
          <p:cNvSpPr>
            <a:spLocks noGrp="1"/>
          </p:cNvSpPr>
          <p:nvPr>
            <p:ph type="sldNum" sz="quarter" idx="10"/>
          </p:nvPr>
        </p:nvSpPr>
        <p:spPr/>
        <p:txBody>
          <a:bodyPr/>
          <a:lstStyle/>
          <a:p>
            <a:fld id="{626312C4-0C4C-4065-A190-70630CFB5468}" type="slidenum">
              <a:rPr lang="en-GB" smtClean="0"/>
              <a:pPr/>
              <a:t>18</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D1250AA2-918E-46E7-97C5-F5E9DF318BB1}" type="slidenum">
              <a:rPr lang="en-GB" smtClean="0"/>
              <a:pPr/>
              <a:t>19</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D1250AA2-918E-46E7-97C5-F5E9DF318BB1}" type="slidenum">
              <a:rPr lang="en-GB" smtClean="0"/>
              <a:pPr/>
              <a:t>20</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mtClean="0"/>
              <a:t>Do </a:t>
            </a:r>
            <a:r>
              <a:rPr lang="en-GB" dirty="0" smtClean="0"/>
              <a:t>not throw away but </a:t>
            </a:r>
            <a:r>
              <a:rPr lang="en-GB" dirty="0" err="1" smtClean="0"/>
              <a:t>interop</a:t>
            </a:r>
            <a:endParaRPr lang="en-GB" dirty="0" smtClean="0"/>
          </a:p>
          <a:p>
            <a:endParaRPr lang="en-GB" dirty="0" smtClean="0"/>
          </a:p>
          <a:p>
            <a:r>
              <a:rPr lang="en-GB" dirty="0" smtClean="0"/>
              <a:t>Build a echo system around their applications</a:t>
            </a:r>
          </a:p>
          <a:p>
            <a:endParaRPr lang="en-GB" dirty="0" smtClean="0"/>
          </a:p>
          <a:p>
            <a:r>
              <a:rPr lang="en-GB" dirty="0" smtClean="0"/>
              <a:t>Embrace Software</a:t>
            </a:r>
            <a:r>
              <a:rPr lang="en-GB" baseline="0" dirty="0" smtClean="0"/>
              <a:t> + Services</a:t>
            </a:r>
          </a:p>
          <a:p>
            <a:endParaRPr lang="en-GB" baseline="0" dirty="0" smtClean="0"/>
          </a:p>
          <a:p>
            <a:r>
              <a:rPr lang="en-GB" baseline="0" dirty="0" err="1" smtClean="0"/>
              <a:t>Intergrate</a:t>
            </a:r>
            <a:r>
              <a:rPr lang="en-GB" baseline="0" dirty="0" smtClean="0"/>
              <a:t> with Office</a:t>
            </a:r>
          </a:p>
          <a:p>
            <a:endParaRPr lang="en-GB" dirty="0"/>
          </a:p>
        </p:txBody>
      </p:sp>
      <p:sp>
        <p:nvSpPr>
          <p:cNvPr id="4" name="Slide Number Placeholder 3"/>
          <p:cNvSpPr>
            <a:spLocks noGrp="1"/>
          </p:cNvSpPr>
          <p:nvPr>
            <p:ph type="sldNum" sz="quarter" idx="10"/>
          </p:nvPr>
        </p:nvSpPr>
        <p:spPr/>
        <p:txBody>
          <a:bodyPr/>
          <a:lstStyle/>
          <a:p>
            <a:fld id="{626312C4-0C4C-4065-A190-70630CFB5468}" type="slidenum">
              <a:rPr lang="en-GB" smtClean="0"/>
              <a:pPr/>
              <a:t>21</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3/6/2009 10:58 PM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remove a little of the branding and see what we have left?</a:t>
            </a:r>
          </a:p>
          <a:p>
            <a:endParaRPr lang="en-US" dirty="0" smtClean="0"/>
          </a:p>
          <a:p>
            <a:r>
              <a:rPr lang="en-US" dirty="0" smtClean="0"/>
              <a:t>Only 3 lines… lets start from the bottom up</a:t>
            </a:r>
          </a:p>
          <a:p>
            <a:endParaRPr lang="en-US" dirty="0" smtClean="0"/>
          </a:p>
          <a:p>
            <a:r>
              <a:rPr lang="en-US" dirty="0" smtClean="0"/>
              <a:t>VS2008 + </a:t>
            </a:r>
            <a:r>
              <a:rPr lang="en-US" dirty="0" err="1" smtClean="0"/>
              <a:t>Fx</a:t>
            </a:r>
            <a:r>
              <a:rPr lang="en-US" dirty="0" smtClean="0"/>
              <a:t> 3.5 – Everything covered today</a:t>
            </a:r>
            <a:r>
              <a:rPr lang="en-US" baseline="0" dirty="0" smtClean="0"/>
              <a:t> is available out of the box in VS2008 and .NET 3.5</a:t>
            </a:r>
          </a:p>
          <a:p>
            <a:r>
              <a:rPr lang="en-US" baseline="0" dirty="0" smtClean="0"/>
              <a:t>Smart Client Development – Client (Desktop) development (No web)</a:t>
            </a:r>
          </a:p>
          <a:p>
            <a:r>
              <a:rPr lang="en-US" baseline="0" dirty="0" smtClean="0"/>
              <a:t>5 Cool things – 5 demos (Hopefully cool and useful)</a:t>
            </a:r>
          </a:p>
          <a:p>
            <a:endParaRPr lang="en-US" baseline="0" dirty="0" smtClean="0"/>
          </a:p>
          <a:p>
            <a:r>
              <a:rPr lang="en-US" baseline="0" dirty="0" smtClean="0"/>
              <a:t>All the other sessions only show you 1 thing… I will try and show you 5!!! Just remember that when you are filling in the evaluation forms…</a:t>
            </a:r>
          </a:p>
          <a:p>
            <a:endParaRPr lang="en-US" baseline="0" dirty="0" smtClean="0"/>
          </a:p>
          <a:p>
            <a:r>
              <a:rPr lang="en-US" baseline="0" dirty="0" smtClean="0"/>
              <a:t>So, what are these 5 things?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3/6/2009 10:57 PM</a:t>
            </a:fld>
            <a:endParaRPr lang="en-US" dirty="0"/>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All of you here have probably seen at least on of these demos... But hopefully</a:t>
            </a:r>
            <a:r>
              <a:rPr lang="en-GB" baseline="0" dirty="0" smtClean="0"/>
              <a:t> none of you know all 5!</a:t>
            </a:r>
          </a:p>
          <a:p>
            <a:endParaRPr lang="en-GB" baseline="0" dirty="0" smtClean="0"/>
          </a:p>
          <a:p>
            <a:r>
              <a:rPr lang="en-GB" baseline="0" dirty="0" smtClean="0"/>
              <a:t>The purpose of this talk is not to explain in depth all the new technologies but to rather just highlight some of the cool new things...</a:t>
            </a:r>
          </a:p>
          <a:p>
            <a:endParaRPr lang="en-GB" baseline="0" dirty="0" smtClean="0"/>
          </a:p>
          <a:p>
            <a:r>
              <a:rPr lang="en-GB" baseline="0" dirty="0" smtClean="0"/>
              <a:t>Lets start with the first demo...</a:t>
            </a:r>
            <a:endParaRPr lang="en-GB" dirty="0"/>
          </a:p>
        </p:txBody>
      </p:sp>
      <p:sp>
        <p:nvSpPr>
          <p:cNvPr id="4" name="Slide Number Placeholder 3"/>
          <p:cNvSpPr>
            <a:spLocks noGrp="1"/>
          </p:cNvSpPr>
          <p:nvPr>
            <p:ph type="sldNum" sz="quarter" idx="10"/>
          </p:nvPr>
        </p:nvSpPr>
        <p:spPr/>
        <p:txBody>
          <a:bodyPr/>
          <a:lstStyle/>
          <a:p>
            <a:fld id="{D1250AA2-918E-46E7-97C5-F5E9DF318BB1}" type="slidenum">
              <a:rPr lang="en-GB" smtClean="0"/>
              <a:pPr/>
              <a:t>3</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Scenario: Starting with WPF but you have huge investments in </a:t>
            </a:r>
            <a:r>
              <a:rPr lang="en-US" dirty="0" err="1" smtClean="0"/>
              <a:t>WinForms</a:t>
            </a:r>
            <a:r>
              <a:rPr lang="en-US" dirty="0" smtClean="0"/>
              <a:t> (Expensive 3</a:t>
            </a:r>
            <a:r>
              <a:rPr lang="en-US" baseline="30000" dirty="0" smtClean="0"/>
              <a:t>rd</a:t>
            </a:r>
            <a:r>
              <a:rPr lang="en-US" dirty="0" smtClean="0"/>
              <a:t> party controls, etc)</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Starting with WPF doesn’t mean you should throw away investments made into previous technologies like </a:t>
            </a:r>
            <a:r>
              <a:rPr lang="en-US" dirty="0" err="1" smtClean="0"/>
              <a:t>WinForms</a:t>
            </a:r>
            <a:r>
              <a:rPr lang="en-US" dirty="0" smtClean="0"/>
              <a:t>… Its extremely</a:t>
            </a:r>
            <a:r>
              <a:rPr lang="en-US" baseline="0" dirty="0" smtClean="0"/>
              <a:t> easy to </a:t>
            </a:r>
            <a:r>
              <a:rPr lang="en-US" baseline="0" dirty="0" err="1" smtClean="0"/>
              <a:t>interop</a:t>
            </a:r>
            <a:r>
              <a:rPr lang="en-US" baseline="0" dirty="0" smtClean="0"/>
              <a:t> between the 2 technologies!</a:t>
            </a:r>
          </a:p>
          <a:p>
            <a:endParaRPr lang="en-US" baseline="0" dirty="0" smtClean="0"/>
          </a:p>
          <a:p>
            <a:r>
              <a:rPr lang="en-US" baseline="0" dirty="0" smtClean="0"/>
              <a:t>Why would WPF need or want to use </a:t>
            </a:r>
            <a:r>
              <a:rPr lang="en-US" baseline="0" dirty="0" err="1" smtClean="0"/>
              <a:t>WinForms</a:t>
            </a:r>
            <a:r>
              <a:rPr lang="en-US" baseline="0" dirty="0" smtClean="0"/>
              <a:t>. It’s a old technology? You might have existing code you want to leverage. WPF also doesn’t yet have all the controls available in </a:t>
            </a:r>
            <a:r>
              <a:rPr lang="en-US" baseline="0" dirty="0" err="1" smtClean="0"/>
              <a:t>WinForms</a:t>
            </a:r>
            <a:endParaRPr lang="en-US" baseline="0" dirty="0" smtClean="0"/>
          </a:p>
          <a:p>
            <a:endParaRPr lang="en-US" baseline="0" dirty="0" smtClean="0"/>
          </a:p>
          <a:p>
            <a:r>
              <a:rPr lang="en-US" baseline="0" dirty="0" smtClean="0"/>
              <a:t>Why would </a:t>
            </a:r>
            <a:r>
              <a:rPr lang="en-US" baseline="0" dirty="0" err="1" smtClean="0"/>
              <a:t>WinForm</a:t>
            </a:r>
            <a:r>
              <a:rPr lang="en-US" baseline="0" dirty="0" smtClean="0"/>
              <a:t> need or want to use WPF. You might want to add a little bit of WPF shine to your application or the more </a:t>
            </a:r>
            <a:r>
              <a:rPr lang="en-US" baseline="0" dirty="0" err="1" smtClean="0"/>
              <a:t>compeling</a:t>
            </a:r>
            <a:r>
              <a:rPr lang="en-US" baseline="0" dirty="0" smtClean="0"/>
              <a:t> reason: Controls in WPF which isn’t available in </a:t>
            </a:r>
            <a:r>
              <a:rPr lang="en-US" baseline="0" dirty="0" err="1" smtClean="0"/>
              <a:t>WinForms</a:t>
            </a:r>
            <a:r>
              <a:rPr lang="en-US" baseline="0" dirty="0" smtClean="0"/>
              <a:t> (Like the </a:t>
            </a:r>
            <a:r>
              <a:rPr lang="en-US" baseline="0" dirty="0" err="1" smtClean="0"/>
              <a:t>FlowDocument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D1250AA2-918E-46E7-97C5-F5E9DF318BB1}" type="slidenum">
              <a:rPr lang="en-GB" smtClean="0"/>
              <a:pPr/>
              <a:t>6</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Disclaimer:</a:t>
            </a:r>
            <a:r>
              <a:rPr lang="en-US" baseline="0" dirty="0" smtClean="0"/>
              <a:t> MEF do not ship in VS2008 out of the box but will be in .NET 4.0. MEF is also used in VS2010</a:t>
            </a:r>
          </a:p>
          <a:p>
            <a:endParaRPr lang="en-US" baseline="0" dirty="0" smtClean="0"/>
          </a:p>
          <a:p>
            <a:r>
              <a:rPr lang="en-US" baseline="0" dirty="0" smtClean="0"/>
              <a:t>Name ANY popular application? VS, Photoshop, WOW, Live Writer, etc… What do thy have in common? Extensibility!!!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D1250AA2-918E-46E7-97C5-F5E9DF318BB1}" type="slidenum">
              <a:rPr lang="en-GB" smtClean="0"/>
              <a:pPr/>
              <a:t>9</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Scenario: Existing website needs a smart client to access the data. You do not want to recreate all the logins, profiles and roles but rather re-use the website application service</a:t>
            </a:r>
            <a:endParaRPr lang="en-US" dirty="0" smtClean="0"/>
          </a:p>
          <a:p>
            <a:endParaRPr lang="en-US" dirty="0" smtClean="0"/>
          </a:p>
          <a:p>
            <a:r>
              <a:rPr lang="en-US" dirty="0" smtClean="0"/>
              <a:t>Application Services was introduced in ASP.NET</a:t>
            </a:r>
            <a:r>
              <a:rPr lang="en-US" baseline="0" dirty="0" smtClean="0"/>
              <a:t> 2. Application Services was designed to be easily used by websites. In .NET 3.5, these services are also now exposed to desktop applications in a very transparent way.</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hyperlink" Target="http://microsoft.com/msdn" TargetMode="External"/><Relationship Id="rId4" Type="http://schemas.openxmlformats.org/officeDocument/2006/relationships/hyperlink" Target="http://www.microsoft.com/teched"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hyperlink" Target="http://microsoft.com/msdn" TargetMode="External"/><Relationship Id="rId4" Type="http://schemas.openxmlformats.org/officeDocument/2006/relationships/hyperlink" Target="http://www.microsoft.com/teched"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9663" y="1416051"/>
            <a:ext cx="7681913" cy="1523495"/>
          </a:xfrm>
        </p:spPr>
        <p:txBody>
          <a:bodyPr anchor="ctr">
            <a:noAutofit/>
          </a:bodyPr>
          <a:lstStyle>
            <a:lvl1pPr>
              <a:lnSpc>
                <a:spcPct val="90000"/>
              </a:lnSpc>
              <a:defRPr sz="4800">
                <a:solidFill>
                  <a:schemeClr val="tx1"/>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729663" y="3657601"/>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4C19A"/>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4C19A"/>
              </a:solidFill>
              <a:effectLst/>
              <a:uLnTx/>
              <a:uFillTx/>
              <a:latin typeface="+mn-lt"/>
              <a:ea typeface="+mn-ea"/>
              <a:cs typeface="+mn-cs"/>
            </a:endParaRPr>
          </a:p>
        </p:txBody>
      </p:sp>
      <p:pic>
        <p:nvPicPr>
          <p:cNvPr id="6" name="Picture 5" descr="TechEd Dev logo for title masterpng.png"/>
          <p:cNvPicPr>
            <a:picLocks noChangeAspect="1"/>
          </p:cNvPicPr>
          <p:nvPr/>
        </p:nvPicPr>
        <p:blipFill>
          <a:blip r:embed="rId3"/>
          <a:srcRect/>
          <a:stretch>
            <a:fillRect/>
          </a:stretch>
        </p:blipFill>
        <p:spPr bwMode="invGray">
          <a:xfrm>
            <a:off x="5943600" y="5181600"/>
            <a:ext cx="3200400" cy="1676400"/>
          </a:xfrm>
          <a:prstGeom prst="rect">
            <a:avLst/>
          </a:prstGeom>
        </p:spPr>
      </p:pic>
      <p:sp>
        <p:nvSpPr>
          <p:cNvPr id="8" name="Text Placeholder 7"/>
          <p:cNvSpPr>
            <a:spLocks noGrp="1"/>
          </p:cNvSpPr>
          <p:nvPr>
            <p:ph type="body" sz="quarter" idx="10" hasCustomPrompt="1"/>
          </p:nvPr>
        </p:nvSpPr>
        <p:spPr>
          <a:xfrm>
            <a:off x="730250" y="228600"/>
            <a:ext cx="3841750" cy="276999"/>
          </a:xfrm>
        </p:spPr>
        <p:txBody>
          <a:bodyPr/>
          <a:lstStyle>
            <a:lvl1pPr>
              <a:buFont typeface="Arial" pitchFamily="34" charset="0"/>
              <a:buNone/>
              <a:defRPr sz="2000"/>
            </a:lvl1pPr>
          </a:lstStyle>
          <a:p>
            <a:pPr lvl="0"/>
            <a:r>
              <a:rPr lang="en-US" dirty="0" smtClean="0"/>
              <a:t>Session Code: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013" y="381506"/>
            <a:ext cx="6994362" cy="1523494"/>
          </a:xfrm>
        </p:spPr>
        <p:txBody>
          <a:bodyPr anchor="b" anchorCtr="0">
            <a:noAutofit/>
          </a:bodyPr>
          <a:lstStyle>
            <a:lvl1pPr>
              <a:lnSpc>
                <a:spcPct val="90000"/>
              </a:lnSpc>
              <a:defRPr sz="48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0013" y="3657601"/>
            <a:ext cx="6994362"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370012" y="1905000"/>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click to…</a:t>
            </a:r>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2B486"/>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2B486"/>
              </a:solidFill>
              <a:effectLst/>
              <a:uLnTx/>
              <a:uFillTx/>
              <a:latin typeface="+mn-lt"/>
              <a:ea typeface="+mn-ea"/>
              <a:cs typeface="+mn-cs"/>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5" name="Picture 4" descr="ContentForgroundOrange.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7" name="Picture 6" descr="ContentForgroundOrange.pn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pic>
        <p:nvPicPr>
          <p:cNvPr id="6" name="Picture 5" descr="ContentForgroundOrange.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1"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 name="Picture 7" descr="ContentForgroundOrange.pn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pic>
        <p:nvPicPr>
          <p:cNvPr id="8" name="Picture 7" descr="ContentForgroundOrange.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1" y="1411554"/>
            <a:ext cx="41148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2" y="1411554"/>
            <a:ext cx="411701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0" name="Picture 9" descr="ContentForgroundOrange.pn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4" name="Picture 3" descr="ContentForgroundOrange.pn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ight background developer code">
    <p:spTree>
      <p:nvGrpSpPr>
        <p:cNvPr id="1" name=""/>
        <p:cNvGrpSpPr/>
        <p:nvPr/>
      </p:nvGrpSpPr>
      <p:grpSpPr>
        <a:xfrm>
          <a:off x="0" y="0"/>
          <a:ext cx="0" cy="0"/>
          <a:chOff x="0" y="0"/>
          <a:chExt cx="0" cy="0"/>
        </a:xfrm>
      </p:grpSpPr>
      <p:pic>
        <p:nvPicPr>
          <p:cNvPr id="8" name="Picture 7" descr="white-orange shape for code slide.png"/>
          <p:cNvPicPr>
            <a:picLocks noChangeAspect="1"/>
          </p:cNvPicPr>
          <p:nvPr/>
        </p:nvPicPr>
        <p:blipFill>
          <a:blip r:embed="rId2"/>
          <a:stretch>
            <a:fillRect/>
          </a:stretch>
        </p:blipFill>
        <p:spPr bwMode="white">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387055" y="1572364"/>
            <a:ext cx="8346073" cy="1698927"/>
          </a:xfrm>
        </p:spPr>
        <p:txBody>
          <a:bodyPr/>
          <a:lstStyle>
            <a:lvl1pPr marL="0" indent="0">
              <a:lnSpc>
                <a:spcPct val="80000"/>
              </a:lnSpc>
              <a:buFontTx/>
              <a:buNone/>
              <a:defRPr sz="2800" b="0">
                <a:solidFill>
                  <a:srgbClr val="000000"/>
                </a:solidFill>
                <a:latin typeface="Consolas" pitchFamily="49" charset="0"/>
                <a:cs typeface="Courier New" pitchFamily="49" charset="0"/>
              </a:defRPr>
            </a:lvl1pPr>
            <a:lvl2pPr marL="457200" indent="6350">
              <a:lnSpc>
                <a:spcPct val="80000"/>
              </a:lnSpc>
              <a:buFontTx/>
              <a:buNone/>
              <a:defRPr sz="2400" b="0">
                <a:solidFill>
                  <a:srgbClr val="000000"/>
                </a:solidFill>
                <a:latin typeface="Consolas" pitchFamily="49" charset="0"/>
                <a:cs typeface="Courier New" pitchFamily="49" charset="0"/>
              </a:defRPr>
            </a:lvl2pPr>
            <a:lvl3pPr marL="796925" indent="0">
              <a:lnSpc>
                <a:spcPct val="80000"/>
              </a:lnSpc>
              <a:buFontTx/>
              <a:buNone/>
              <a:defRPr sz="2000" b="0">
                <a:solidFill>
                  <a:srgbClr val="000000"/>
                </a:solidFill>
                <a:latin typeface="Consolas" pitchFamily="49" charset="0"/>
                <a:cs typeface="Courier New" pitchFamily="49" charset="0"/>
              </a:defRPr>
            </a:lvl3pPr>
            <a:lvl4pPr marL="1147763" indent="20638">
              <a:lnSpc>
                <a:spcPct val="80000"/>
              </a:lnSpc>
              <a:buFontTx/>
              <a:buNone/>
              <a:defRPr sz="2000" b="0">
                <a:solidFill>
                  <a:srgbClr val="000000"/>
                </a:solidFill>
                <a:latin typeface="Consolas" pitchFamily="49" charset="0"/>
                <a:cs typeface="Courier New" pitchFamily="49" charset="0"/>
              </a:defRPr>
            </a:lvl4pPr>
            <a:lvl5pPr marL="1489075" indent="0">
              <a:lnSpc>
                <a:spcPct val="80000"/>
              </a:lnSpc>
              <a:buFontTx/>
              <a:buNone/>
              <a:defRPr sz="2000" b="0">
                <a:solidFill>
                  <a:srgbClr val="000000"/>
                </a:solidFill>
                <a:latin typeface="Consolas" pitchFamily="49" charset="0"/>
                <a:cs typeface="Courier New"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3" name="Picture 2" descr="ContentForgroundOrange.pn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Q &amp;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1370012" y="1905000"/>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Q &amp; A</a:t>
            </a:r>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2B486"/>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2B486"/>
              </a:solidFill>
              <a:effectLst/>
              <a:uLnTx/>
              <a:uFillTx/>
              <a:latin typeface="+mn-lt"/>
              <a:ea typeface="+mn-ea"/>
              <a:cs typeface="+mn-cs"/>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9663" y="1416051"/>
            <a:ext cx="7681913" cy="1523495"/>
          </a:xfrm>
        </p:spPr>
        <p:txBody>
          <a:bodyPr anchor="ctr">
            <a:noAutofit/>
          </a:bodyPr>
          <a:lstStyle>
            <a:lvl1pPr>
              <a:lnSpc>
                <a:spcPct val="90000"/>
              </a:lnSpc>
              <a:defRPr sz="4800">
                <a:solidFill>
                  <a:schemeClr val="tx1"/>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729663" y="3657601"/>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4C19A"/>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4C19A"/>
              </a:solidFill>
              <a:effectLst/>
              <a:uLnTx/>
              <a:uFillTx/>
              <a:latin typeface="+mn-lt"/>
              <a:ea typeface="+mn-ea"/>
              <a:cs typeface="+mn-cs"/>
            </a:endParaRPr>
          </a:p>
        </p:txBody>
      </p:sp>
      <p:pic>
        <p:nvPicPr>
          <p:cNvPr id="6" name="Picture 5" descr="TechEd Dev logo for title masterpng.png"/>
          <p:cNvPicPr>
            <a:picLocks noChangeAspect="1"/>
          </p:cNvPicPr>
          <p:nvPr/>
        </p:nvPicPr>
        <p:blipFill>
          <a:blip r:embed="rId3"/>
          <a:srcRect/>
          <a:stretch>
            <a:fillRect/>
          </a:stretch>
        </p:blipFill>
        <p:spPr bwMode="invGray">
          <a:xfrm>
            <a:off x="5943600" y="5181600"/>
            <a:ext cx="3200400" cy="1676400"/>
          </a:xfrm>
          <a:prstGeom prst="rect">
            <a:avLst/>
          </a:prstGeom>
        </p:spPr>
      </p:pic>
      <p:sp>
        <p:nvSpPr>
          <p:cNvPr id="8" name="Text Placeholder 7"/>
          <p:cNvSpPr>
            <a:spLocks noGrp="1"/>
          </p:cNvSpPr>
          <p:nvPr>
            <p:ph type="body" sz="quarter" idx="10" hasCustomPrompt="1"/>
          </p:nvPr>
        </p:nvSpPr>
        <p:spPr>
          <a:xfrm>
            <a:off x="730250" y="228600"/>
            <a:ext cx="3841750" cy="276999"/>
          </a:xfrm>
        </p:spPr>
        <p:txBody>
          <a:bodyPr/>
          <a:lstStyle>
            <a:lvl1pPr>
              <a:buFont typeface="Arial" pitchFamily="34" charset="0"/>
              <a:buNone/>
              <a:defRPr sz="2000"/>
            </a:lvl1pPr>
          </a:lstStyle>
          <a:p>
            <a:pPr lvl="0"/>
            <a:r>
              <a:rPr lang="en-US" dirty="0" smtClean="0"/>
              <a:t>Session Code: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resentation Outline">
    <p:bg bwMode="black">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marL="0" marR="0" indent="0" defTabSz="914363" rtl="0" eaLnBrk="1" fontAlgn="auto" latinLnBrk="0" hangingPunct="1">
              <a:lnSpc>
                <a:spcPct val="90000"/>
              </a:lnSpc>
              <a:spcBef>
                <a:spcPct val="0"/>
              </a:spcBef>
              <a:spcAft>
                <a:spcPts val="0"/>
              </a:spcAft>
              <a:tabLst/>
              <a:defRPr/>
            </a:lvl1pPr>
          </a:lstStyle>
          <a:p>
            <a:pPr marL="0" marR="0" lvl="0" indent="0" defTabSz="914363" rtl="0" eaLnBrk="1" fontAlgn="auto" latinLnBrk="0" hangingPunct="1">
              <a:lnSpc>
                <a:spcPct val="90000"/>
              </a:lnSpc>
              <a:spcBef>
                <a:spcPct val="0"/>
              </a:spcBef>
              <a:spcAft>
                <a:spcPts val="0"/>
              </a:spcAft>
              <a:tabLst/>
              <a:defRPr/>
            </a:pPr>
            <a:r>
              <a:rPr kumimoji="0" lang="en-US" sz="4800" b="0" i="0" u="none" strike="noStrike" kern="1200" cap="none" spc="-100" normalizeH="0" baseline="0" noProof="0" dirty="0" smtClean="0">
                <a:ln w="3175">
                  <a:noFill/>
                </a:ln>
                <a:solidFill>
                  <a:schemeClr val="tx1"/>
                </a:solidFill>
                <a:effectLst/>
                <a:uLnTx/>
                <a:uFillTx/>
                <a:latin typeface="Calibri" pitchFamily="34" charset="0"/>
                <a:ea typeface="+mn-ea"/>
                <a:cs typeface="Arial" charset="0"/>
              </a:rPr>
              <a:t>Presentation Outline (hidden slide):</a:t>
            </a:r>
            <a:endParaRPr kumimoji="0" lang="en-US" sz="4800" b="0" i="0" u="none" strike="noStrike" kern="1200" cap="none" spc="-100" normalizeH="0" baseline="0" noProof="0" dirty="0">
              <a:ln w="3175">
                <a:noFill/>
              </a:ln>
              <a:solidFill>
                <a:schemeClr val="tx1"/>
              </a:solidFill>
              <a:effectLst/>
              <a:uLnTx/>
              <a:uFillTx/>
              <a:latin typeface="Calibri" pitchFamily="34" charset="0"/>
              <a:ea typeface="+mn-ea"/>
              <a:cs typeface="Arial" charset="0"/>
            </a:endParaRPr>
          </a:p>
        </p:txBody>
      </p:sp>
      <p:sp>
        <p:nvSpPr>
          <p:cNvPr id="6" name="Text Placeholder 5"/>
          <p:cNvSpPr>
            <a:spLocks noGrp="1"/>
          </p:cNvSpPr>
          <p:nvPr>
            <p:ph type="body" sz="quarter" idx="10" hasCustomPrompt="1"/>
          </p:nvPr>
        </p:nvSpPr>
        <p:spPr bwMode="white">
          <a:xfrm>
            <a:off x="381000" y="1905000"/>
            <a:ext cx="8382000" cy="3981624"/>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r>
              <a:rPr lang="en-US" dirty="0" smtClean="0"/>
              <a:t>Title:</a:t>
            </a:r>
          </a:p>
          <a:p>
            <a:r>
              <a:rPr lang="en-US" dirty="0" smtClean="0"/>
              <a:t>Technical Level:</a:t>
            </a:r>
          </a:p>
          <a:p>
            <a:r>
              <a:rPr lang="en-US" dirty="0" smtClean="0"/>
              <a:t>Intended Audience:</a:t>
            </a:r>
          </a:p>
          <a:p>
            <a:r>
              <a:rPr lang="en-US" dirty="0" smtClean="0"/>
              <a:t>Objectives (what do you want the audience to take away from this session):</a:t>
            </a:r>
          </a:p>
          <a:p>
            <a:pPr lvl="1"/>
            <a:r>
              <a:rPr lang="en-US" dirty="0" smtClean="0"/>
              <a:t>1. </a:t>
            </a:r>
          </a:p>
          <a:p>
            <a:pPr lvl="1"/>
            <a:r>
              <a:rPr lang="en-US" dirty="0" smtClean="0"/>
              <a:t>2.</a:t>
            </a:r>
          </a:p>
          <a:p>
            <a:pPr lvl="1"/>
            <a:r>
              <a:rPr lang="en-US" dirty="0" smtClean="0"/>
              <a:t>3.</a:t>
            </a:r>
          </a:p>
          <a:p>
            <a:r>
              <a:rPr lang="en-US" dirty="0" smtClean="0"/>
              <a:t>Presentation Outline (including demos):</a:t>
            </a:r>
          </a:p>
        </p:txBody>
      </p:sp>
      <p:sp>
        <p:nvSpPr>
          <p:cNvPr id="7"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000000"/>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000000"/>
              </a:solidFill>
              <a:effectLst/>
              <a:uLnTx/>
              <a:uFillTx/>
              <a:latin typeface="+mn-lt"/>
              <a:ea typeface="+mn-ea"/>
              <a:cs typeface="+mn-cs"/>
            </a:endParaRPr>
          </a:p>
        </p:txBody>
      </p:sp>
      <p:sp>
        <p:nvSpPr>
          <p:cNvPr id="10" name="Text Box 4"/>
          <p:cNvSpPr txBox="1">
            <a:spLocks noChangeArrowheads="1"/>
          </p:cNvSpPr>
          <p:nvPr/>
        </p:nvSpPr>
        <p:spPr bwMode="auto">
          <a:xfrm>
            <a:off x="381000" y="926926"/>
            <a:ext cx="8382000" cy="885423"/>
          </a:xfrm>
          <a:prstGeom prst="rect">
            <a:avLst/>
          </a:prstGeom>
          <a:solidFill>
            <a:srgbClr val="FFFF99"/>
          </a:solidFill>
          <a:ln w="38100">
            <a:solidFill>
              <a:srgbClr val="FFFF00"/>
            </a:solidFill>
            <a:miter lim="800000"/>
            <a:headEnd/>
            <a:tailEnd/>
          </a:ln>
        </p:spPr>
        <p:txBody>
          <a:bodyPr lIns="91436" tIns="45718" rIns="91436" bIns="45718"/>
          <a:lstStyle/>
          <a:p>
            <a:r>
              <a:rPr lang="en-US" dirty="0">
                <a:solidFill>
                  <a:srgbClr val="990033"/>
                </a:solidFill>
              </a:rPr>
              <a:t>Speaker instructions: </a:t>
            </a:r>
            <a:r>
              <a:rPr lang="en-US" sz="1600" dirty="0" smtClean="0">
                <a:solidFill>
                  <a:srgbClr val="000000"/>
                </a:solidFill>
              </a:rPr>
              <a:t>Complete this slide to assist your SME (subject matter expert) in evaluatin</a:t>
            </a:r>
            <a:r>
              <a:rPr lang="en-US" sz="1600" dirty="0">
                <a:solidFill>
                  <a:srgbClr val="000000"/>
                </a:solidFill>
              </a:rPr>
              <a:t>g </a:t>
            </a:r>
            <a:r>
              <a:rPr lang="en-US" sz="1600" dirty="0" smtClean="0">
                <a:solidFill>
                  <a:srgbClr val="000000"/>
                </a:solidFill>
              </a:rPr>
              <a:t>your </a:t>
            </a:r>
            <a:r>
              <a:rPr lang="en-US" sz="1600" dirty="0">
                <a:solidFill>
                  <a:srgbClr val="000000"/>
                </a:solidFill>
              </a:rPr>
              <a:t>presentation flow, topic coverage, demo integration and alignment of content to your session description and level. </a:t>
            </a:r>
          </a:p>
          <a:p>
            <a:pPr>
              <a:lnSpc>
                <a:spcPct val="90000"/>
              </a:lnSpc>
              <a:spcBef>
                <a:spcPct val="20000"/>
              </a:spcBef>
            </a:pPr>
            <a:endParaRPr lang="en-US" dirty="0">
              <a:solidFill>
                <a:srgbClr val="990033"/>
              </a:solidFill>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Resources for Developers">
    <p:spTree>
      <p:nvGrpSpPr>
        <p:cNvPr id="1" name=""/>
        <p:cNvGrpSpPr/>
        <p:nvPr/>
      </p:nvGrpSpPr>
      <p:grpSpPr>
        <a:xfrm>
          <a:off x="0" y="0"/>
          <a:ext cx="0" cy="0"/>
          <a:chOff x="0" y="0"/>
          <a:chExt cx="0" cy="0"/>
        </a:xfrm>
      </p:grpSpPr>
      <p:sp>
        <p:nvSpPr>
          <p:cNvPr id="3" name="Rounded Rectangle 2"/>
          <p:cNvSpPr/>
          <p:nvPr/>
        </p:nvSpPr>
        <p:spPr bwMode="auto">
          <a:xfrm>
            <a:off x="0" y="990600"/>
            <a:ext cx="9144000" cy="838200"/>
          </a:xfrm>
          <a:prstGeom prst="roundRect">
            <a:avLst>
              <a:gd name="adj" fmla="val 50000"/>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p>
            <a:pPr algn="ctr" defTabSz="914099" fontAlgn="base">
              <a:spcBef>
                <a:spcPct val="0"/>
              </a:spcBef>
              <a:spcAft>
                <a:spcPct val="0"/>
              </a:spcAft>
              <a:defRPr/>
            </a:pPr>
            <a:endParaRPr lang="en-US" sz="16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 name="Rounded Rectangle 3"/>
          <p:cNvSpPr/>
          <p:nvPr/>
        </p:nvSpPr>
        <p:spPr bwMode="auto">
          <a:xfrm>
            <a:off x="0" y="3429000"/>
            <a:ext cx="5867400" cy="838200"/>
          </a:xfrm>
          <a:prstGeom prst="roundRect">
            <a:avLst>
              <a:gd name="adj" fmla="val 50000"/>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p>
            <a:pPr algn="ctr" defTabSz="914099" fontAlgn="base">
              <a:spcBef>
                <a:spcPct val="0"/>
              </a:spcBef>
              <a:spcAft>
                <a:spcPct val="0"/>
              </a:spcAft>
              <a:defRPr/>
            </a:pPr>
            <a:endParaRPr lang="en-US" sz="16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5" name="Picture 4" descr="C:\Users\bmarb\AppData\Local\Temp\msohtmlclip1\01\clip_image001.png"/>
          <p:cNvPicPr>
            <a:picLocks noChangeAspect="1" noChangeArrowheads="1"/>
          </p:cNvPicPr>
          <p:nvPr/>
        </p:nvPicPr>
        <p:blipFill>
          <a:blip r:embed="rId2"/>
          <a:srcRect/>
          <a:stretch>
            <a:fillRect/>
          </a:stretch>
        </p:blipFill>
        <p:spPr bwMode="auto">
          <a:xfrm>
            <a:off x="4579144" y="2209800"/>
            <a:ext cx="4183856" cy="3213202"/>
          </a:xfrm>
          <a:prstGeom prst="rect">
            <a:avLst/>
          </a:prstGeom>
          <a:noFill/>
          <a:ln>
            <a:noFill/>
          </a:ln>
          <a:effectLst>
            <a:glow rad="101600">
              <a:schemeClr val="accent6">
                <a:satMod val="175000"/>
                <a:alpha val="40000"/>
              </a:schemeClr>
            </a:glow>
            <a:reflection blurRad="6350" stA="52000" endA="300" endPos="35000" dir="5400000" sy="-100000" algn="bl" rotWithShape="0"/>
          </a:effectLst>
          <a:scene3d>
            <a:camera prst="perspectiveHeroicExtremeLeftFacing" fov="3000000">
              <a:rot lat="777496" lon="1390288" rev="21572207"/>
            </a:camera>
            <a:lightRig rig="threePt" dir="t"/>
          </a:scene3d>
        </p:spPr>
      </p:pic>
      <p:grpSp>
        <p:nvGrpSpPr>
          <p:cNvPr id="2" name="Group 29"/>
          <p:cNvGrpSpPr/>
          <p:nvPr/>
        </p:nvGrpSpPr>
        <p:grpSpPr>
          <a:xfrm>
            <a:off x="228600" y="1247775"/>
            <a:ext cx="457200" cy="457200"/>
            <a:chOff x="0" y="1400175"/>
            <a:chExt cx="457200" cy="457200"/>
          </a:xfrm>
        </p:grpSpPr>
        <p:sp>
          <p:nvSpPr>
            <p:cNvPr id="7" name="Oval 6"/>
            <p:cNvSpPr/>
            <p:nvPr/>
          </p:nvSpPr>
          <p:spPr>
            <a:xfrm>
              <a:off x="161365" y="1561540"/>
              <a:ext cx="152400" cy="152400"/>
            </a:xfrm>
            <a:prstGeom prst="ellipse">
              <a:avLst/>
            </a:prstGeom>
            <a:gradFill flip="none" rotWithShape="1">
              <a:gsLst>
                <a:gs pos="10000">
                  <a:srgbClr val="C0504D">
                    <a:lumMod val="50000"/>
                  </a:srgbClr>
                </a:gs>
                <a:gs pos="100000">
                  <a:srgbClr val="F79646">
                    <a:lumMod val="50000"/>
                  </a:srgbClr>
                </a:gs>
              </a:gsLst>
              <a:path path="shape">
                <a:fillToRect l="50000" t="50000" r="50000" b="50000"/>
              </a:path>
              <a:tileRect/>
            </a:gradFill>
            <a:ln w="12700" cap="flat" cmpd="sng" algn="ctr">
              <a:gradFill>
                <a:gsLst>
                  <a:gs pos="0">
                    <a:srgbClr val="F79646">
                      <a:lumMod val="75000"/>
                    </a:srgbClr>
                  </a:gs>
                  <a:gs pos="100000">
                    <a:srgbClr val="F79646"/>
                  </a:gs>
                </a:gsLst>
                <a:lin ang="5400000" scaled="0"/>
              </a:gradFill>
              <a:prstDash val="solid"/>
            </a:ln>
            <a:effectLst/>
            <a:scene3d>
              <a:camera prst="orthographicFront"/>
              <a:lightRig rig="threePt" dir="t">
                <a:rot lat="0" lon="0" rev="4800000"/>
              </a:lightRig>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Oval 7"/>
            <p:cNvSpPr/>
            <p:nvPr/>
          </p:nvSpPr>
          <p:spPr>
            <a:xfrm>
              <a:off x="0" y="1400175"/>
              <a:ext cx="457200" cy="457200"/>
            </a:xfrm>
            <a:prstGeom prst="ellipse">
              <a:avLst/>
            </a:prstGeom>
            <a:solidFill>
              <a:srgbClr val="FFC000"/>
            </a:solidFill>
            <a:ln w="25400" cap="flat" cmpd="sng" algn="ctr">
              <a:noFill/>
              <a:prstDash val="solid"/>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 name="Oval 8"/>
            <p:cNvSpPr/>
            <p:nvPr/>
          </p:nvSpPr>
          <p:spPr>
            <a:xfrm>
              <a:off x="152400" y="1552575"/>
              <a:ext cx="152400" cy="152400"/>
            </a:xfrm>
            <a:prstGeom prst="ellipse">
              <a:avLst/>
            </a:prstGeom>
            <a:solidFill>
              <a:sysClr val="window" lastClr="FFFFFF"/>
            </a:solidFill>
            <a:ln w="12700" cap="flat" cmpd="sng" algn="ctr">
              <a:solidFill>
                <a:srgbClr val="FFF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6" name="Group 33"/>
          <p:cNvGrpSpPr/>
          <p:nvPr/>
        </p:nvGrpSpPr>
        <p:grpSpPr>
          <a:xfrm>
            <a:off x="228600" y="3671887"/>
            <a:ext cx="457200" cy="457200"/>
            <a:chOff x="0" y="1400175"/>
            <a:chExt cx="457200" cy="457200"/>
          </a:xfrm>
        </p:grpSpPr>
        <p:sp>
          <p:nvSpPr>
            <p:cNvPr id="11" name="Oval 10"/>
            <p:cNvSpPr/>
            <p:nvPr/>
          </p:nvSpPr>
          <p:spPr>
            <a:xfrm>
              <a:off x="161365" y="1561540"/>
              <a:ext cx="152400" cy="152400"/>
            </a:xfrm>
            <a:prstGeom prst="ellipse">
              <a:avLst/>
            </a:prstGeom>
            <a:gradFill flip="none" rotWithShape="1">
              <a:gsLst>
                <a:gs pos="10000">
                  <a:srgbClr val="C0504D">
                    <a:lumMod val="50000"/>
                  </a:srgbClr>
                </a:gs>
                <a:gs pos="100000">
                  <a:srgbClr val="F79646">
                    <a:lumMod val="50000"/>
                  </a:srgbClr>
                </a:gs>
              </a:gsLst>
              <a:path path="shape">
                <a:fillToRect l="50000" t="50000" r="50000" b="50000"/>
              </a:path>
              <a:tileRect/>
            </a:gradFill>
            <a:ln w="12700" cap="flat" cmpd="sng" algn="ctr">
              <a:gradFill>
                <a:gsLst>
                  <a:gs pos="0">
                    <a:srgbClr val="F79646">
                      <a:lumMod val="75000"/>
                    </a:srgbClr>
                  </a:gs>
                  <a:gs pos="100000">
                    <a:srgbClr val="F79646"/>
                  </a:gs>
                </a:gsLst>
                <a:lin ang="5400000" scaled="0"/>
              </a:gradFill>
              <a:prstDash val="solid"/>
            </a:ln>
            <a:effectLst/>
            <a:scene3d>
              <a:camera prst="orthographicFront"/>
              <a:lightRig rig="threePt" dir="t">
                <a:rot lat="0" lon="0" rev="4800000"/>
              </a:lightRig>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 name="Oval 11"/>
            <p:cNvSpPr/>
            <p:nvPr/>
          </p:nvSpPr>
          <p:spPr>
            <a:xfrm>
              <a:off x="0" y="1400175"/>
              <a:ext cx="457200" cy="457200"/>
            </a:xfrm>
            <a:prstGeom prst="ellipse">
              <a:avLst/>
            </a:prstGeom>
            <a:solidFill>
              <a:srgbClr val="FFC000"/>
            </a:solidFill>
            <a:ln w="25400" cap="flat" cmpd="sng" algn="ctr">
              <a:noFill/>
              <a:prstDash val="solid"/>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 name="Oval 12"/>
            <p:cNvSpPr/>
            <p:nvPr/>
          </p:nvSpPr>
          <p:spPr>
            <a:xfrm>
              <a:off x="152400" y="1552575"/>
              <a:ext cx="152400" cy="152400"/>
            </a:xfrm>
            <a:prstGeom prst="ellipse">
              <a:avLst/>
            </a:prstGeom>
            <a:solidFill>
              <a:sysClr val="window" lastClr="FFFFFF"/>
            </a:solidFill>
            <a:ln w="12700" cap="flat" cmpd="sng" algn="ctr">
              <a:solidFill>
                <a:srgbClr val="FFF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15" name="Oval 14"/>
          <p:cNvSpPr/>
          <p:nvPr/>
        </p:nvSpPr>
        <p:spPr bwMode="auto">
          <a:xfrm>
            <a:off x="95250" y="1085850"/>
            <a:ext cx="762000" cy="762000"/>
          </a:xfrm>
          <a:prstGeom prst="ellipse">
            <a:avLst/>
          </a:prstGeom>
          <a:gradFill flip="none" rotWithShape="1">
            <a:gsLst>
              <a:gs pos="0">
                <a:schemeClr val="tx1"/>
              </a:gs>
              <a:gs pos="100000">
                <a:schemeClr val="tx1">
                  <a:alpha val="0"/>
                </a:schemeClr>
              </a:gs>
            </a:gsLst>
            <a:path path="shape">
              <a:fillToRect l="50000" t="50000" r="50000" b="50000"/>
            </a:path>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Trebuchet MS" pitchFamily="34" charset="0"/>
            </a:endParaRPr>
          </a:p>
        </p:txBody>
      </p:sp>
      <p:sp>
        <p:nvSpPr>
          <p:cNvPr id="16" name="Oval 15"/>
          <p:cNvSpPr/>
          <p:nvPr/>
        </p:nvSpPr>
        <p:spPr bwMode="auto">
          <a:xfrm>
            <a:off x="95250" y="3519487"/>
            <a:ext cx="762000" cy="762000"/>
          </a:xfrm>
          <a:prstGeom prst="ellipse">
            <a:avLst/>
          </a:prstGeom>
          <a:gradFill flip="none" rotWithShape="1">
            <a:gsLst>
              <a:gs pos="0">
                <a:schemeClr val="tx1"/>
              </a:gs>
              <a:gs pos="100000">
                <a:schemeClr val="tx1">
                  <a:alpha val="0"/>
                </a:schemeClr>
              </a:gs>
            </a:gsLst>
            <a:path path="shape">
              <a:fillToRect l="50000" t="50000" r="50000" b="50000"/>
            </a:path>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Trebuchet MS" pitchFamily="34" charset="0"/>
            </a:endParaRPr>
          </a:p>
        </p:txBody>
      </p:sp>
      <p:pic>
        <p:nvPicPr>
          <p:cNvPr id="17" name="Picture 16" descr="msdn_1inch_rgb.png"/>
          <p:cNvPicPr>
            <a:picLocks noChangeAspect="1"/>
          </p:cNvPicPr>
          <p:nvPr/>
        </p:nvPicPr>
        <p:blipFill>
          <a:blip r:embed="rId3"/>
          <a:stretch>
            <a:fillRect/>
          </a:stretch>
        </p:blipFill>
        <p:spPr bwMode="invGray">
          <a:xfrm>
            <a:off x="838200" y="3505200"/>
            <a:ext cx="1857375" cy="942975"/>
          </a:xfrm>
          <a:prstGeom prst="rect">
            <a:avLst/>
          </a:prstGeom>
        </p:spPr>
      </p:pic>
      <p:sp>
        <p:nvSpPr>
          <p:cNvPr id="18" name="Rectangle 17"/>
          <p:cNvSpPr/>
          <p:nvPr/>
        </p:nvSpPr>
        <p:spPr>
          <a:xfrm>
            <a:off x="838200" y="2286000"/>
            <a:ext cx="4572000" cy="954107"/>
          </a:xfrm>
          <a:prstGeom prst="rect">
            <a:avLst/>
          </a:prstGeom>
        </p:spPr>
        <p:txBody>
          <a:bodyPr>
            <a:spAutoFit/>
          </a:bodyPr>
          <a:lstStyle/>
          <a:p>
            <a:pPr>
              <a:spcBef>
                <a:spcPts val="600"/>
              </a:spcBef>
            </a:pPr>
            <a:r>
              <a:rPr lang="en-US" sz="2000" dirty="0" smtClean="0">
                <a:hlinkClick r:id="rId4"/>
              </a:rPr>
              <a:t>www.microsoft.com/teched</a:t>
            </a:r>
            <a:r>
              <a:rPr lang="en-US" sz="2000" dirty="0" smtClean="0"/>
              <a:t> </a:t>
            </a:r>
          </a:p>
          <a:p>
            <a:pPr marL="0" lvl="1" indent="0">
              <a:lnSpc>
                <a:spcPct val="100000"/>
              </a:lnSpc>
              <a:spcBef>
                <a:spcPts val="0"/>
              </a:spcBef>
              <a:buNone/>
              <a:tabLst>
                <a:tab pos="1828800" algn="l"/>
              </a:tabLst>
            </a:pPr>
            <a:r>
              <a:rPr lang="en-US" dirty="0" err="1" smtClean="0"/>
              <a:t>Tech·Talks</a:t>
            </a:r>
            <a:r>
              <a:rPr lang="en-US" dirty="0" smtClean="0"/>
              <a:t>	 </a:t>
            </a:r>
            <a:r>
              <a:rPr lang="en-US" dirty="0" err="1" smtClean="0"/>
              <a:t>Tech·Ed</a:t>
            </a:r>
            <a:r>
              <a:rPr lang="en-US" dirty="0" smtClean="0"/>
              <a:t> Bloggers</a:t>
            </a:r>
          </a:p>
          <a:p>
            <a:pPr marL="0" lvl="1" indent="0">
              <a:lnSpc>
                <a:spcPct val="100000"/>
              </a:lnSpc>
              <a:spcBef>
                <a:spcPts val="0"/>
              </a:spcBef>
              <a:buNone/>
              <a:tabLst>
                <a:tab pos="1828800" algn="l"/>
              </a:tabLst>
            </a:pPr>
            <a:r>
              <a:rPr lang="en-US" dirty="0" smtClean="0"/>
              <a:t>Live Simulcasts	Virtual Labs</a:t>
            </a:r>
          </a:p>
        </p:txBody>
      </p:sp>
      <p:sp>
        <p:nvSpPr>
          <p:cNvPr id="19" name="Rectangle 18"/>
          <p:cNvSpPr/>
          <p:nvPr/>
        </p:nvSpPr>
        <p:spPr>
          <a:xfrm>
            <a:off x="838200" y="4419600"/>
            <a:ext cx="4572000" cy="1046440"/>
          </a:xfrm>
          <a:prstGeom prst="rect">
            <a:avLst/>
          </a:prstGeom>
        </p:spPr>
        <p:txBody>
          <a:bodyPr>
            <a:spAutoFit/>
          </a:bodyPr>
          <a:lstStyle/>
          <a:p>
            <a:pPr>
              <a:spcBef>
                <a:spcPts val="600"/>
              </a:spcBef>
              <a:tabLst>
                <a:tab pos="1828800" algn="l"/>
              </a:tabLst>
            </a:pPr>
            <a:r>
              <a:rPr lang="en-US" sz="2000" dirty="0" smtClean="0">
                <a:hlinkClick r:id="rId5"/>
              </a:rPr>
              <a:t>http://microsoft.com/msdn</a:t>
            </a:r>
            <a:r>
              <a:rPr lang="en-US" sz="2400" b="1" dirty="0" smtClean="0"/>
              <a:t>  </a:t>
            </a:r>
            <a:endParaRPr lang="en-US" sz="2400" dirty="0" smtClean="0"/>
          </a:p>
          <a:p>
            <a:pPr marL="0" lvl="1" indent="0">
              <a:lnSpc>
                <a:spcPct val="100000"/>
              </a:lnSpc>
              <a:spcBef>
                <a:spcPts val="0"/>
              </a:spcBef>
              <a:buNone/>
              <a:tabLst>
                <a:tab pos="1828800" algn="l"/>
              </a:tabLst>
            </a:pPr>
            <a:endParaRPr lang="en-US" dirty="0" smtClean="0"/>
          </a:p>
          <a:p>
            <a:pPr marL="0" lvl="1" indent="0">
              <a:lnSpc>
                <a:spcPct val="100000"/>
              </a:lnSpc>
              <a:spcBef>
                <a:spcPts val="0"/>
              </a:spcBef>
              <a:buNone/>
              <a:tabLst>
                <a:tab pos="1828800" algn="l"/>
              </a:tabLst>
            </a:pPr>
            <a:r>
              <a:rPr lang="en-US" sz="2000" dirty="0" smtClean="0"/>
              <a:t>Developer’s Kit, Licenses, and MORE!</a:t>
            </a:r>
          </a:p>
        </p:txBody>
      </p:sp>
      <p:pic>
        <p:nvPicPr>
          <p:cNvPr id="20" name="Picture 19" descr="TechEd_online.png"/>
          <p:cNvPicPr>
            <a:picLocks noChangeAspect="1"/>
          </p:cNvPicPr>
          <p:nvPr/>
        </p:nvPicPr>
        <p:blipFill>
          <a:blip r:embed="rId6"/>
          <a:stretch>
            <a:fillRect/>
          </a:stretch>
        </p:blipFill>
        <p:spPr bwMode="invGray">
          <a:xfrm>
            <a:off x="914400" y="1209675"/>
            <a:ext cx="2409825" cy="1076325"/>
          </a:xfrm>
          <a:prstGeom prst="rect">
            <a:avLst/>
          </a:prstGeom>
        </p:spPr>
      </p:pic>
      <p:sp>
        <p:nvSpPr>
          <p:cNvPr id="22" name="Title 1"/>
          <p:cNvSpPr txBox="1">
            <a:spLocks/>
          </p:cNvSpPr>
          <p:nvPr/>
        </p:nvSpPr>
        <p:spPr>
          <a:xfrm>
            <a:off x="381000" y="228600"/>
            <a:ext cx="8375946" cy="664797"/>
          </a:xfrm>
          <a:prstGeom prst="rect">
            <a:avLst/>
          </a:prstGeom>
        </p:spPr>
        <p:txBody>
          <a:bodyPr vert="horz" wrap="square" lIns="0" tIns="0" rIns="0" bIns="0" rtlCol="0" anchor="t">
            <a:normAutofit/>
          </a:body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smtClean="0">
                <a:ln w="3175">
                  <a:noFill/>
                </a:ln>
                <a:solidFill>
                  <a:schemeClr val="tx1"/>
                </a:solidFill>
                <a:effectLst/>
                <a:uLnTx/>
                <a:uFillTx/>
                <a:latin typeface="Calibri" pitchFamily="34" charset="0"/>
                <a:ea typeface="+mn-ea"/>
                <a:cs typeface="Arial" charset="0"/>
              </a:rPr>
              <a:t>Resources for Developers</a:t>
            </a:r>
            <a:endParaRPr kumimoji="0" lang="en-US" sz="4800" b="0" i="0" u="none" strike="noStrike" kern="1200" cap="none" spc="-100" normalizeH="0" baseline="0" noProof="0" dirty="0">
              <a:ln w="3175">
                <a:noFill/>
              </a:ln>
              <a:solidFill>
                <a:schemeClr val="tx1"/>
              </a:solidFill>
              <a:effectLst/>
              <a:uLnTx/>
              <a:uFillTx/>
              <a:latin typeface="Calibri" pitchFamily="34" charset="0"/>
              <a:ea typeface="+mn-ea"/>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par>
                          <p:cTn id="9" fill="hold">
                            <p:stCondLst>
                              <p:cond delay="0"/>
                            </p:stCondLst>
                            <p:childTnLst>
                              <p:par>
                                <p:cTn id="10" presetID="10" presetClass="exit" presetSubtype="0" fill="hold" grpId="1" nodeType="afterEffect">
                                  <p:stCondLst>
                                    <p:cond delay="200"/>
                                  </p:stCondLst>
                                  <p:childTnLst>
                                    <p:animEffect transition="out" filter="fade">
                                      <p:cBhvr>
                                        <p:cTn id="11" dur="2000"/>
                                        <p:tgtEl>
                                          <p:spTgt spid="15"/>
                                        </p:tgtEl>
                                      </p:cBhvr>
                                    </p:animEffect>
                                    <p:set>
                                      <p:cBhvr>
                                        <p:cTn id="12" dur="1" fill="hold">
                                          <p:stCondLst>
                                            <p:cond delay="1999"/>
                                          </p:stCondLst>
                                        </p:cTn>
                                        <p:tgtEl>
                                          <p:spTgt spid="15"/>
                                        </p:tgtEl>
                                        <p:attrNameLst>
                                          <p:attrName>style.visibility</p:attrName>
                                        </p:attrNameLst>
                                      </p:cBhvr>
                                      <p:to>
                                        <p:strVal val="hidden"/>
                                      </p:to>
                                    </p:set>
                                  </p:childTnLst>
                                </p:cTn>
                              </p:par>
                              <p:par>
                                <p:cTn id="13" presetID="1" presetClass="entr" presetSubtype="0" fill="hold" grpId="0" nodeType="withEffect">
                                  <p:stCondLst>
                                    <p:cond delay="80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800"/>
                                  </p:stCondLst>
                                  <p:childTnLst>
                                    <p:set>
                                      <p:cBhvr>
                                        <p:cTn id="16" dur="1" fill="hold">
                                          <p:stCondLst>
                                            <p:cond delay="0"/>
                                          </p:stCondLst>
                                        </p:cTn>
                                        <p:tgtEl>
                                          <p:spTgt spid="6"/>
                                        </p:tgtEl>
                                        <p:attrNameLst>
                                          <p:attrName>style.visibility</p:attrName>
                                        </p:attrNameLst>
                                      </p:cBhvr>
                                      <p:to>
                                        <p:strVal val="visible"/>
                                      </p:to>
                                    </p:set>
                                  </p:childTnLst>
                                </p:cTn>
                              </p:par>
                              <p:par>
                                <p:cTn id="17" presetID="10" presetClass="exit" presetSubtype="0" fill="hold" grpId="1" nodeType="withEffect">
                                  <p:stCondLst>
                                    <p:cond delay="1000"/>
                                  </p:stCondLst>
                                  <p:childTnLst>
                                    <p:animEffect transition="out" filter="fade">
                                      <p:cBhvr>
                                        <p:cTn id="18" dur="2000"/>
                                        <p:tgtEl>
                                          <p:spTgt spid="16"/>
                                        </p:tgtEl>
                                      </p:cBhvr>
                                    </p:animEffect>
                                    <p:set>
                                      <p:cBhvr>
                                        <p:cTn id="19" dur="1" fill="hold">
                                          <p:stCondLst>
                                            <p:cond delay="1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Related Conten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28600"/>
            <a:ext cx="8375946" cy="664797"/>
          </a:xfrm>
        </p:spPr>
        <p:txBody>
          <a:bodyPr/>
          <a:lstStyle>
            <a:lvl1pPr marL="0" marR="0" indent="0" defTabSz="914363" rtl="0" eaLnBrk="1" fontAlgn="auto" latinLnBrk="0" hangingPunct="1">
              <a:lnSpc>
                <a:spcPct val="90000"/>
              </a:lnSpc>
              <a:spcBef>
                <a:spcPct val="0"/>
              </a:spcBef>
              <a:spcAft>
                <a:spcPts val="0"/>
              </a:spcAft>
              <a:tabLst/>
              <a:defRPr baseline="0"/>
            </a:lvl1pPr>
          </a:lstStyle>
          <a:p>
            <a:pPr marL="0" marR="0" lvl="0" indent="0" defTabSz="914363" rtl="0" eaLnBrk="1" fontAlgn="auto" latinLnBrk="0" hangingPunct="1">
              <a:lnSpc>
                <a:spcPct val="90000"/>
              </a:lnSpc>
              <a:spcBef>
                <a:spcPct val="0"/>
              </a:spcBef>
              <a:spcAft>
                <a:spcPts val="0"/>
              </a:spcAft>
              <a:tabLst/>
              <a:defRPr/>
            </a:pPr>
            <a:r>
              <a:rPr kumimoji="0" lang="en-US" sz="4800" b="0" i="0" u="none" strike="noStrike" kern="1200" cap="none" spc="-100" normalizeH="0" baseline="0" noProof="0" dirty="0" smtClean="0">
                <a:ln w="3175">
                  <a:noFill/>
                </a:ln>
                <a:solidFill>
                  <a:schemeClr val="tx1"/>
                </a:solidFill>
                <a:effectLst/>
                <a:uLnTx/>
                <a:uFillTx/>
                <a:latin typeface="Calibri" pitchFamily="34" charset="0"/>
                <a:ea typeface="+mn-ea"/>
                <a:cs typeface="Arial" charset="0"/>
              </a:rPr>
              <a:t>Related Content</a:t>
            </a:r>
            <a:endParaRPr kumimoji="0" lang="en-US" sz="4800" b="0" i="0" u="none" strike="noStrike" kern="1200" cap="none" spc="-100" normalizeH="0" baseline="0" noProof="0" dirty="0">
              <a:ln w="3175">
                <a:noFill/>
              </a:ln>
              <a:solidFill>
                <a:schemeClr val="tx1"/>
              </a:solidFill>
              <a:effectLst/>
              <a:uLnTx/>
              <a:uFillTx/>
              <a:latin typeface="Calibri" pitchFamily="34" charset="0"/>
              <a:ea typeface="+mn-ea"/>
              <a:cs typeface="Arial" charset="0"/>
            </a:endParaRPr>
          </a:p>
        </p:txBody>
      </p:sp>
      <p:sp>
        <p:nvSpPr>
          <p:cNvPr id="11" name="Content Placeholder 10"/>
          <p:cNvSpPr>
            <a:spLocks noGrp="1"/>
          </p:cNvSpPr>
          <p:nvPr>
            <p:ph sz="quarter" idx="10" hasCustomPrompt="1"/>
          </p:nvPr>
        </p:nvSpPr>
        <p:spPr>
          <a:xfrm>
            <a:off x="381000" y="1414460"/>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Breakout Sessions (session codes and titles)</a:t>
            </a:r>
          </a:p>
        </p:txBody>
      </p:sp>
      <p:sp>
        <p:nvSpPr>
          <p:cNvPr id="12" name="Content Placeholder 10"/>
          <p:cNvSpPr>
            <a:spLocks noGrp="1"/>
          </p:cNvSpPr>
          <p:nvPr>
            <p:ph sz="quarter" idx="11" hasCustomPrompt="1"/>
          </p:nvPr>
        </p:nvSpPr>
        <p:spPr>
          <a:xfrm>
            <a:off x="381000" y="2347421"/>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t>Resource 2</a:t>
            </a:r>
            <a:r>
              <a:rPr lang="en-US" dirty="0" smtClean="0">
                <a:solidFill>
                  <a:srgbClr val="FFFFFF"/>
                </a:solidFill>
                <a:effectLst>
                  <a:outerShdw blurRad="38100" dist="38100" dir="2700000" algn="tl">
                    <a:srgbClr val="000000">
                      <a:alpha val="43137"/>
                    </a:srgbClr>
                  </a:outerShdw>
                </a:effectLst>
              </a:rPr>
              <a:t>Interactive Theater Sessions (session codes and titles)</a:t>
            </a:r>
          </a:p>
        </p:txBody>
      </p:sp>
      <p:sp>
        <p:nvSpPr>
          <p:cNvPr id="13" name="Content Placeholder 10"/>
          <p:cNvSpPr>
            <a:spLocks noGrp="1"/>
          </p:cNvSpPr>
          <p:nvPr>
            <p:ph sz="quarter" idx="12" hasCustomPrompt="1"/>
          </p:nvPr>
        </p:nvSpPr>
        <p:spPr>
          <a:xfrm>
            <a:off x="381000" y="3280383"/>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Hands-on Labs (session codes and titles)</a:t>
            </a:r>
            <a:endParaRPr lang="en-US" sz="16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4" name="Content Placeholder 10"/>
          <p:cNvSpPr>
            <a:spLocks noGrp="1"/>
          </p:cNvSpPr>
          <p:nvPr>
            <p:ph sz="quarter" idx="13" hasCustomPrompt="1"/>
          </p:nvPr>
        </p:nvSpPr>
        <p:spPr>
          <a:xfrm>
            <a:off x="381000" y="4213345"/>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Hands-on Labs (session codes and titles)</a:t>
            </a: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rack Resources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28600"/>
            <a:ext cx="8375946" cy="664797"/>
          </a:xfrm>
        </p:spPr>
        <p:txBody>
          <a:bodyPr/>
          <a:lstStyle>
            <a:lvl1pPr>
              <a:defRPr baseline="0"/>
            </a:lvl1pPr>
          </a:lstStyle>
          <a:p>
            <a:r>
              <a:rPr lang="en-US" dirty="0" smtClean="0"/>
              <a:t>Track Resources</a:t>
            </a:r>
            <a:endParaRPr lang="en-US" dirty="0"/>
          </a:p>
        </p:txBody>
      </p:sp>
      <p:sp>
        <p:nvSpPr>
          <p:cNvPr id="11" name="Content Placeholder 10"/>
          <p:cNvSpPr>
            <a:spLocks noGrp="1"/>
          </p:cNvSpPr>
          <p:nvPr>
            <p:ph sz="quarter" idx="10" hasCustomPrompt="1"/>
          </p:nvPr>
        </p:nvSpPr>
        <p:spPr>
          <a:xfrm>
            <a:off x="381000" y="1414461"/>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1</a:t>
            </a:r>
            <a:endParaRPr lang="en-US" dirty="0"/>
          </a:p>
        </p:txBody>
      </p:sp>
      <p:sp>
        <p:nvSpPr>
          <p:cNvPr id="12" name="Content Placeholder 10"/>
          <p:cNvSpPr>
            <a:spLocks noGrp="1"/>
          </p:cNvSpPr>
          <p:nvPr>
            <p:ph sz="quarter" idx="11" hasCustomPrompt="1"/>
          </p:nvPr>
        </p:nvSpPr>
        <p:spPr>
          <a:xfrm>
            <a:off x="381000" y="2347422"/>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2</a:t>
            </a:r>
            <a:endParaRPr lang="en-US" dirty="0"/>
          </a:p>
        </p:txBody>
      </p:sp>
      <p:sp>
        <p:nvSpPr>
          <p:cNvPr id="13" name="Content Placeholder 10"/>
          <p:cNvSpPr>
            <a:spLocks noGrp="1"/>
          </p:cNvSpPr>
          <p:nvPr>
            <p:ph sz="quarter" idx="12" hasCustomPrompt="1"/>
          </p:nvPr>
        </p:nvSpPr>
        <p:spPr>
          <a:xfrm>
            <a:off x="381000" y="3280384"/>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3</a:t>
            </a:r>
            <a:endParaRPr lang="en-US" dirty="0"/>
          </a:p>
        </p:txBody>
      </p:sp>
      <p:sp>
        <p:nvSpPr>
          <p:cNvPr id="14" name="Content Placeholder 10"/>
          <p:cNvSpPr>
            <a:spLocks noGrp="1"/>
          </p:cNvSpPr>
          <p:nvPr>
            <p:ph sz="quarter" idx="13" hasCustomPrompt="1"/>
          </p:nvPr>
        </p:nvSpPr>
        <p:spPr>
          <a:xfrm>
            <a:off x="381000" y="4213346"/>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4</a:t>
            </a:r>
            <a:endParaRPr lang="en-US" dirty="0"/>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Eval Slide">
    <p:spTree>
      <p:nvGrpSpPr>
        <p:cNvPr id="1" name=""/>
        <p:cNvGrpSpPr/>
        <p:nvPr/>
      </p:nvGrpSpPr>
      <p:grpSpPr>
        <a:xfrm>
          <a:off x="0" y="0"/>
          <a:ext cx="0" cy="0"/>
          <a:chOff x="0" y="0"/>
          <a:chExt cx="0" cy="0"/>
        </a:xfrm>
      </p:grpSpPr>
      <p:sp>
        <p:nvSpPr>
          <p:cNvPr id="3" name="Round Same Side Corner Rectangle 2"/>
          <p:cNvSpPr/>
          <p:nvPr/>
        </p:nvSpPr>
        <p:spPr bwMode="blackWhite">
          <a:xfrm rot="5400000">
            <a:off x="1429939" y="2380061"/>
            <a:ext cx="2443162" cy="5360192"/>
          </a:xfrm>
          <a:prstGeom prst="round2SameRect">
            <a:avLst>
              <a:gd name="adj1" fmla="val 50000"/>
              <a:gd name="adj2" fmla="val 0"/>
            </a:avLst>
          </a:prstGeom>
          <a:gradFill flip="none" rotWithShape="1">
            <a:gsLst>
              <a:gs pos="0">
                <a:srgbClr val="0270DB">
                  <a:alpha val="15294"/>
                </a:srgbClr>
              </a:gs>
              <a:gs pos="24000">
                <a:srgbClr val="0270DB">
                  <a:alpha val="64706"/>
                </a:srgbClr>
              </a:gs>
              <a:gs pos="35000">
                <a:srgbClr val="0270DB">
                  <a:alpha val="74902"/>
                </a:srgbClr>
              </a:gs>
              <a:gs pos="100000">
                <a:srgbClr val="0270DB">
                  <a:alpha val="0"/>
                </a:srgbClr>
              </a:gs>
            </a:gsLst>
            <a:lin ang="5400000" scaled="1"/>
            <a:tileRect/>
          </a:gradFill>
          <a:ln w="38100">
            <a:noFill/>
            <a:headEnd type="none" w="med" len="med"/>
            <a:tailEnd type="none" w="med" len="med"/>
          </a:ln>
          <a:effectLst/>
          <a:scene3d>
            <a:camera prst="orthographicFront">
              <a:rot lat="0" lon="0" rev="0"/>
            </a:camera>
            <a:lightRig rig="threePt" dir="t">
              <a:rot lat="0" lon="0" rev="9000000"/>
            </a:lightRig>
          </a:scene3d>
          <a:sp3d prstMaterial="flat">
            <a:bevelT w="95250" h="95250"/>
            <a:extrusionClr>
              <a:srgbClr val="C00000"/>
            </a:extrusionClr>
            <a:contourClr>
              <a:srgbClr val="FF9D17"/>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Trebuchet MS" pitchFamily="34" charset="0"/>
            </a:endParaRPr>
          </a:p>
        </p:txBody>
      </p:sp>
      <p:sp>
        <p:nvSpPr>
          <p:cNvPr id="4" name="Freeform 3"/>
          <p:cNvSpPr/>
          <p:nvPr/>
        </p:nvSpPr>
        <p:spPr bwMode="auto">
          <a:xfrm>
            <a:off x="-1" y="171450"/>
            <a:ext cx="10163175" cy="6686550"/>
          </a:xfrm>
          <a:custGeom>
            <a:avLst/>
            <a:gdLst>
              <a:gd name="connsiteX0" fmla="*/ 0 w 6962775"/>
              <a:gd name="connsiteY0" fmla="*/ 0 h 3952875"/>
              <a:gd name="connsiteX1" fmla="*/ 6962775 w 6962775"/>
              <a:gd name="connsiteY1" fmla="*/ 3952875 h 3952875"/>
              <a:gd name="connsiteX2" fmla="*/ 6429375 w 6962775"/>
              <a:gd name="connsiteY2" fmla="*/ 3952875 h 3952875"/>
              <a:gd name="connsiteX3" fmla="*/ 0 w 6962775"/>
              <a:gd name="connsiteY3" fmla="*/ 552450 h 3952875"/>
              <a:gd name="connsiteX4" fmla="*/ 0 w 6962775"/>
              <a:gd name="connsiteY4" fmla="*/ 0 h 3952875"/>
              <a:gd name="connsiteX0" fmla="*/ 0 w 7188200"/>
              <a:gd name="connsiteY0" fmla="*/ 2978150 h 6931025"/>
              <a:gd name="connsiteX1" fmla="*/ 6962775 w 7188200"/>
              <a:gd name="connsiteY1" fmla="*/ 6931025 h 6931025"/>
              <a:gd name="connsiteX2" fmla="*/ 6429375 w 7188200"/>
              <a:gd name="connsiteY2" fmla="*/ 6931025 h 6931025"/>
              <a:gd name="connsiteX3" fmla="*/ 0 w 7188200"/>
              <a:gd name="connsiteY3" fmla="*/ 3530600 h 6931025"/>
              <a:gd name="connsiteX4" fmla="*/ 0 w 7188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9200" h="6931025">
                <a:moveTo>
                  <a:pt x="0" y="2978150"/>
                </a:moveTo>
                <a:cubicBezTo>
                  <a:pt x="7188200" y="0"/>
                  <a:pt x="10109200" y="2984500"/>
                  <a:pt x="6962775" y="6931025"/>
                </a:cubicBezTo>
                <a:lnTo>
                  <a:pt x="6429375" y="6931025"/>
                </a:lnTo>
                <a:cubicBezTo>
                  <a:pt x="6924675" y="4321175"/>
                  <a:pt x="4371975" y="2511425"/>
                  <a:pt x="0" y="3530600"/>
                </a:cubicBezTo>
                <a:lnTo>
                  <a:pt x="0" y="2978150"/>
                </a:lnTo>
                <a:close/>
              </a:path>
            </a:pathLst>
          </a:custGeom>
          <a:gradFill flip="none" rotWithShape="1">
            <a:gsLst>
              <a:gs pos="0">
                <a:schemeClr val="tx2">
                  <a:alpha val="10000"/>
                </a:schemeClr>
              </a:gs>
              <a:gs pos="100000">
                <a:srgbClr val="000000">
                  <a:alpha val="10000"/>
                </a:srgbClr>
              </a:gs>
            </a:gsLst>
            <a:lin ang="2700000" scaled="1"/>
            <a:tileRect/>
          </a:gradFill>
          <a:ln w="9525">
            <a:noFill/>
            <a:miter lim="800000"/>
            <a:headEnd/>
            <a:tailEnd/>
          </a:ln>
        </p:spPr>
        <p:txBody>
          <a:bodyPr anchor="t" anchorCtr="0"/>
          <a:lstStyle/>
          <a:p>
            <a:pPr algn="ctr" defTabSz="914099" fontAlgn="base">
              <a:spcBef>
                <a:spcPct val="0"/>
              </a:spcBef>
              <a:spcAft>
                <a:spcPct val="0"/>
              </a:spcAft>
              <a:defRPr/>
            </a:pPr>
            <a:endParaRPr lang="en-US" sz="32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 name="Freeform 4"/>
          <p:cNvSpPr/>
          <p:nvPr/>
        </p:nvSpPr>
        <p:spPr bwMode="auto">
          <a:xfrm>
            <a:off x="1" y="-82550"/>
            <a:ext cx="10109200" cy="6931025"/>
          </a:xfrm>
          <a:custGeom>
            <a:avLst/>
            <a:gdLst>
              <a:gd name="connsiteX0" fmla="*/ 0 w 6962775"/>
              <a:gd name="connsiteY0" fmla="*/ 0 h 3952875"/>
              <a:gd name="connsiteX1" fmla="*/ 6962775 w 6962775"/>
              <a:gd name="connsiteY1" fmla="*/ 3952875 h 3952875"/>
              <a:gd name="connsiteX2" fmla="*/ 6429375 w 6962775"/>
              <a:gd name="connsiteY2" fmla="*/ 3952875 h 3952875"/>
              <a:gd name="connsiteX3" fmla="*/ 0 w 6962775"/>
              <a:gd name="connsiteY3" fmla="*/ 552450 h 3952875"/>
              <a:gd name="connsiteX4" fmla="*/ 0 w 6962775"/>
              <a:gd name="connsiteY4" fmla="*/ 0 h 3952875"/>
              <a:gd name="connsiteX0" fmla="*/ 0 w 7188200"/>
              <a:gd name="connsiteY0" fmla="*/ 2978150 h 6931025"/>
              <a:gd name="connsiteX1" fmla="*/ 6962775 w 7188200"/>
              <a:gd name="connsiteY1" fmla="*/ 6931025 h 6931025"/>
              <a:gd name="connsiteX2" fmla="*/ 6429375 w 7188200"/>
              <a:gd name="connsiteY2" fmla="*/ 6931025 h 6931025"/>
              <a:gd name="connsiteX3" fmla="*/ 0 w 7188200"/>
              <a:gd name="connsiteY3" fmla="*/ 3530600 h 6931025"/>
              <a:gd name="connsiteX4" fmla="*/ 0 w 7188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9200" h="6931025">
                <a:moveTo>
                  <a:pt x="0" y="2978150"/>
                </a:moveTo>
                <a:cubicBezTo>
                  <a:pt x="7188200" y="0"/>
                  <a:pt x="10109200" y="2984500"/>
                  <a:pt x="6962775" y="6931025"/>
                </a:cubicBezTo>
                <a:lnTo>
                  <a:pt x="6429375" y="6931025"/>
                </a:lnTo>
                <a:cubicBezTo>
                  <a:pt x="6924675" y="4321175"/>
                  <a:pt x="4371975" y="2511425"/>
                  <a:pt x="0" y="3530600"/>
                </a:cubicBezTo>
                <a:lnTo>
                  <a:pt x="0" y="2978150"/>
                </a:lnTo>
                <a:close/>
              </a:path>
            </a:pathLst>
          </a:custGeom>
          <a:gradFill flip="none" rotWithShape="1">
            <a:gsLst>
              <a:gs pos="0">
                <a:schemeClr val="tx2">
                  <a:alpha val="33000"/>
                </a:schemeClr>
              </a:gs>
              <a:gs pos="100000">
                <a:srgbClr val="000000">
                  <a:alpha val="10000"/>
                </a:srgbClr>
              </a:gs>
            </a:gsLst>
            <a:lin ang="2700000" scaled="1"/>
            <a:tileRect/>
          </a:gradFill>
          <a:ln w="9525">
            <a:noFill/>
            <a:miter lim="800000"/>
            <a:headEnd/>
            <a:tailEnd/>
          </a:ln>
        </p:spPr>
        <p:txBody>
          <a:bodyPr anchor="t" anchorCtr="0"/>
          <a:lstStyle/>
          <a:p>
            <a:pPr algn="ctr" defTabSz="914099" fontAlgn="base">
              <a:spcBef>
                <a:spcPct val="0"/>
              </a:spcBef>
              <a:spcAft>
                <a:spcPct val="0"/>
              </a:spcAft>
              <a:defRPr/>
            </a:pPr>
            <a:endParaRPr lang="en-US" sz="32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6" name="Picture 4" descr="C:\Users\bmarb\AppData\Local\Temp\msohtmlclip1\01\clip_image001.png"/>
          <p:cNvPicPr>
            <a:picLocks noChangeAspect="1" noChangeArrowheads="1"/>
          </p:cNvPicPr>
          <p:nvPr/>
        </p:nvPicPr>
        <p:blipFill>
          <a:blip r:embed="rId2" cstate="screen"/>
          <a:srcRect/>
          <a:stretch>
            <a:fillRect/>
          </a:stretch>
        </p:blipFill>
        <p:spPr bwMode="auto">
          <a:xfrm>
            <a:off x="3886201" y="1048657"/>
            <a:ext cx="3314177" cy="2304143"/>
          </a:xfrm>
          <a:prstGeom prst="rect">
            <a:avLst/>
          </a:prstGeom>
          <a:noFill/>
          <a:ln>
            <a:noFill/>
          </a:ln>
          <a:effectLst>
            <a:reflection blurRad="6350" stA="52000" endA="300" endPos="35000" dir="5400000" sy="-100000" algn="bl" rotWithShape="0"/>
          </a:effectLst>
          <a:scene3d>
            <a:camera prst="perspectiveHeroicExtremeLeftFacing" fov="3000000">
              <a:rot lat="643454" lon="234611" rev="21480000"/>
            </a:camera>
            <a:lightRig rig="threePt" dir="t"/>
          </a:scene3d>
        </p:spPr>
      </p:pic>
      <p:grpSp>
        <p:nvGrpSpPr>
          <p:cNvPr id="2" name="Group 16"/>
          <p:cNvGrpSpPr/>
          <p:nvPr/>
        </p:nvGrpSpPr>
        <p:grpSpPr>
          <a:xfrm>
            <a:off x="723900" y="600075"/>
            <a:ext cx="2170113" cy="4683411"/>
            <a:chOff x="723900" y="600075"/>
            <a:chExt cx="2170113" cy="4683411"/>
          </a:xfrm>
        </p:grpSpPr>
        <p:pic>
          <p:nvPicPr>
            <p:cNvPr id="8" name="Picture 7" descr="officeult.png"/>
            <p:cNvPicPr>
              <a:picLocks noChangeAspect="1"/>
            </p:cNvPicPr>
            <p:nvPr/>
          </p:nvPicPr>
          <p:blipFill>
            <a:blip r:embed="rId3" cstate="screen"/>
            <a:stretch>
              <a:fillRect/>
            </a:stretch>
          </p:blipFill>
          <p:spPr>
            <a:xfrm>
              <a:off x="834724" y="2674613"/>
              <a:ext cx="1621402" cy="2608873"/>
            </a:xfrm>
            <a:prstGeom prst="rect">
              <a:avLst/>
            </a:prstGeom>
          </p:spPr>
        </p:pic>
        <p:pic>
          <p:nvPicPr>
            <p:cNvPr id="9" name="Picture 4" descr="C:\Documents and Settings\Jessica Mans\Desktop\In progress\TechEd\Ult07EN_3DP.png"/>
            <p:cNvPicPr>
              <a:picLocks noChangeAspect="1" noChangeArrowheads="1"/>
            </p:cNvPicPr>
            <p:nvPr/>
          </p:nvPicPr>
          <p:blipFill>
            <a:blip r:embed="rId4" cstate="screen"/>
            <a:srcRect/>
            <a:stretch>
              <a:fillRect/>
            </a:stretch>
          </p:blipFill>
          <p:spPr bwMode="auto">
            <a:xfrm>
              <a:off x="723900" y="600075"/>
              <a:ext cx="2170113" cy="2392362"/>
            </a:xfrm>
            <a:prstGeom prst="rect">
              <a:avLst/>
            </a:prstGeom>
            <a:noFill/>
            <a:ln w="9525">
              <a:noFill/>
              <a:miter lim="800000"/>
              <a:headEnd/>
              <a:tailEnd/>
            </a:ln>
            <a:effectLst/>
          </p:spPr>
        </p:pic>
      </p:grpSp>
      <p:sp>
        <p:nvSpPr>
          <p:cNvPr id="10" name="Rounded Rectangle 9"/>
          <p:cNvSpPr/>
          <p:nvPr/>
        </p:nvSpPr>
        <p:spPr bwMode="blackGray">
          <a:xfrm>
            <a:off x="1676400" y="4057650"/>
            <a:ext cx="3457575" cy="2009776"/>
          </a:xfrm>
          <a:prstGeom prst="roundRect">
            <a:avLst/>
          </a:prstGeom>
          <a:noFill/>
          <a:ln w="9525">
            <a:noFill/>
            <a:miter lim="800000"/>
            <a:headEnd/>
            <a:tailEnd/>
          </a:ln>
          <a:scene3d>
            <a:camera prst="orthographicFront"/>
            <a:lightRig rig="contrasting" dir="t">
              <a:rot lat="0" lon="0" rev="7800000"/>
            </a:lightRig>
          </a:scene3d>
          <a:sp3d prstMaterial="metal">
            <a:bevelB w="0" h="0"/>
          </a:sp3d>
        </p:spPr>
        <p:txBody>
          <a:bodyPr anchor="ctr" anchorCtr="0"/>
          <a:lstStyle/>
          <a:p>
            <a:pPr lvl="0" defTabSz="914099" fontAlgn="base">
              <a:spcBef>
                <a:spcPct val="0"/>
              </a:spcBef>
              <a:spcAft>
                <a:spcPct val="0"/>
              </a:spcAft>
              <a:defRPr/>
            </a:pPr>
            <a:r>
              <a:rPr lang="en-US" sz="3600" dirty="0" smtClean="0">
                <a:solidFill>
                  <a:srgbClr val="FFFFFF"/>
                </a:solidFill>
                <a:effectLst>
                  <a:outerShdw blurRad="38100" dist="38100" dir="2700000" algn="tl">
                    <a:srgbClr val="000000">
                      <a:alpha val="43137"/>
                    </a:srgbClr>
                  </a:outerShdw>
                </a:effectLst>
                <a:latin typeface="Segoe" pitchFamily="34" charset="0"/>
              </a:rPr>
              <a:t>Complete an</a:t>
            </a:r>
          </a:p>
          <a:p>
            <a:pPr lvl="0" defTabSz="914099" fontAlgn="base">
              <a:spcBef>
                <a:spcPct val="0"/>
              </a:spcBef>
              <a:spcAft>
                <a:spcPct val="0"/>
              </a:spcAft>
              <a:defRPr/>
            </a:pPr>
            <a:r>
              <a:rPr lang="en-US" sz="3600" dirty="0" smtClean="0">
                <a:solidFill>
                  <a:srgbClr val="FFFFFF"/>
                </a:solidFill>
                <a:effectLst>
                  <a:outerShdw blurRad="38100" dist="38100" dir="2700000" algn="tl">
                    <a:srgbClr val="000000">
                      <a:alpha val="43137"/>
                    </a:srgbClr>
                  </a:outerShdw>
                </a:effectLst>
                <a:latin typeface="Segoe" pitchFamily="34" charset="0"/>
              </a:rPr>
              <a:t>evaluation on</a:t>
            </a:r>
          </a:p>
          <a:p>
            <a:pPr lvl="0" defTabSz="914099" fontAlgn="base">
              <a:spcBef>
                <a:spcPct val="0"/>
              </a:spcBef>
              <a:spcAft>
                <a:spcPct val="0"/>
              </a:spcAft>
              <a:defRPr/>
            </a:pPr>
            <a:r>
              <a:rPr lang="en-US" sz="3600" dirty="0" err="1" smtClean="0">
                <a:solidFill>
                  <a:srgbClr val="FFFFFF"/>
                </a:solidFill>
                <a:effectLst>
                  <a:outerShdw blurRad="38100" dist="38100" dir="2700000" algn="tl">
                    <a:srgbClr val="000000">
                      <a:alpha val="43137"/>
                    </a:srgbClr>
                  </a:outerShdw>
                </a:effectLst>
                <a:latin typeface="Segoe" pitchFamily="34" charset="0"/>
              </a:rPr>
              <a:t>CommNet</a:t>
            </a:r>
            <a:r>
              <a:rPr lang="en-US" sz="3600" dirty="0" smtClean="0">
                <a:solidFill>
                  <a:srgbClr val="FFFFFF"/>
                </a:solidFill>
                <a:effectLst>
                  <a:outerShdw blurRad="38100" dist="38100" dir="2700000" algn="tl">
                    <a:srgbClr val="000000">
                      <a:alpha val="43137"/>
                    </a:srgbClr>
                  </a:outerShdw>
                </a:effectLst>
                <a:latin typeface="Segoe" pitchFamily="34" charset="0"/>
              </a:rPr>
              <a:t> and</a:t>
            </a:r>
          </a:p>
          <a:p>
            <a:pPr lvl="0" defTabSz="914099" fontAlgn="base">
              <a:spcBef>
                <a:spcPct val="0"/>
              </a:spcBef>
              <a:spcAft>
                <a:spcPct val="0"/>
              </a:spcAft>
              <a:defRPr/>
            </a:pPr>
            <a:r>
              <a:rPr lang="en-US" sz="3600" dirty="0" smtClean="0">
                <a:solidFill>
                  <a:srgbClr val="FFFFFF"/>
                </a:solidFill>
                <a:effectLst>
                  <a:outerShdw blurRad="38100" dist="38100" dir="2700000" algn="tl">
                    <a:srgbClr val="000000">
                      <a:alpha val="43137"/>
                    </a:srgbClr>
                  </a:outerShdw>
                </a:effectLst>
                <a:latin typeface="Segoe" pitchFamily="34" charset="0"/>
              </a:rPr>
              <a:t>enter to win!</a:t>
            </a:r>
          </a:p>
        </p:txBody>
      </p:sp>
      <p:sp>
        <p:nvSpPr>
          <p:cNvPr id="11" name="Wave 10"/>
          <p:cNvSpPr/>
          <p:nvPr/>
        </p:nvSpPr>
        <p:spPr bwMode="black">
          <a:xfrm>
            <a:off x="3505200" y="1676400"/>
            <a:ext cx="3505200" cy="1981200"/>
          </a:xfrm>
          <a:prstGeom prst="wave">
            <a:avLst>
              <a:gd name="adj1" fmla="val 15882"/>
              <a:gd name="adj2" fmla="val 9010"/>
            </a:avLst>
          </a:prstGeom>
          <a:gradFill flip="none" rotWithShape="1">
            <a:gsLst>
              <a:gs pos="0">
                <a:schemeClr val="accent5">
                  <a:alpha val="16000"/>
                </a:schemeClr>
              </a:gs>
              <a:gs pos="54000">
                <a:schemeClr val="accent5"/>
              </a:gs>
              <a:gs pos="100000">
                <a:schemeClr val="accent5">
                  <a:alpha val="0"/>
                </a:schemeClr>
              </a:gs>
            </a:gsLst>
            <a:lin ang="5400000" scaled="1"/>
            <a:tileRect/>
          </a:gradFill>
          <a:ln w="38100">
            <a:noFill/>
            <a:headEnd type="none" w="med" len="med"/>
            <a:tailEnd type="none" w="med" len="med"/>
          </a:ln>
          <a:effectLst>
            <a:softEdge rad="63500"/>
          </a:effectLst>
          <a:scene3d>
            <a:camera prst="orthographicFront">
              <a:rot lat="0" lon="0" rev="0"/>
            </a:camera>
            <a:lightRig rig="threePt" dir="t">
              <a:rot lat="0" lon="0" rev="9000000"/>
            </a:lightRig>
          </a:scene3d>
          <a:sp3d prstMaterial="flat">
            <a:extrusionClr>
              <a:srgbClr val="C00000"/>
            </a:extrusionClr>
            <a:contourClr>
              <a:srgbClr val="FF9D17"/>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lstStyle/>
          <a:p>
            <a:pPr algn="ctr" defTabSz="914099" fontAlgn="base">
              <a:lnSpc>
                <a:spcPts val="2400"/>
              </a:lnSpc>
              <a:spcBef>
                <a:spcPct val="0"/>
              </a:spcBef>
              <a:spcAft>
                <a:spcPct val="0"/>
              </a:spcAft>
            </a:pPr>
            <a:r>
              <a:rPr lang="en-US" sz="3600" dirty="0" smtClean="0">
                <a:solidFill>
                  <a:srgbClr val="FFFFFF"/>
                </a:solidFill>
                <a:effectLst>
                  <a:outerShdw blurRad="38100" dist="38100" dir="2700000" algn="tl">
                    <a:srgbClr val="000000">
                      <a:alpha val="43137"/>
                    </a:srgbClr>
                  </a:outerShdw>
                </a:effectLst>
                <a:latin typeface="+mj-lt"/>
              </a:rPr>
              <a:t>1 Year </a:t>
            </a:r>
            <a:r>
              <a:rPr lang="en-US" sz="2800" dirty="0" smtClean="0">
                <a:solidFill>
                  <a:srgbClr val="FFFFFF"/>
                </a:solidFill>
                <a:effectLst>
                  <a:outerShdw blurRad="38100" dist="38100" dir="2700000" algn="tl">
                    <a:srgbClr val="000000">
                      <a:alpha val="43137"/>
                    </a:srgbClr>
                  </a:outerShdw>
                </a:effectLst>
                <a:latin typeface="+mj-lt"/>
              </a:rPr>
              <a:t>Subscription!</a:t>
            </a:r>
          </a:p>
        </p:txBody>
      </p:sp>
      <p:pic>
        <p:nvPicPr>
          <p:cNvPr id="12" name="Picture 11" descr="Zune white front.PNG"/>
          <p:cNvPicPr>
            <a:picLocks noChangeAspect="1"/>
          </p:cNvPicPr>
          <p:nvPr/>
        </p:nvPicPr>
        <p:blipFill>
          <a:blip r:embed="rId5" cstate="screen"/>
          <a:srcRect/>
          <a:stretch>
            <a:fillRect/>
          </a:stretch>
        </p:blipFill>
        <p:spPr>
          <a:xfrm>
            <a:off x="6553200" y="2667000"/>
            <a:ext cx="1563478" cy="3165089"/>
          </a:xfrm>
          <a:prstGeom prst="rect">
            <a:avLst/>
          </a:prstGeom>
          <a:noFill/>
          <a:ln>
            <a:noFill/>
          </a:ln>
          <a:effectLst/>
        </p:spPr>
      </p:pic>
      <p:pic>
        <p:nvPicPr>
          <p:cNvPr id="13" name="Picture 12" descr="msdn_1inch_rgb.png"/>
          <p:cNvPicPr>
            <a:picLocks noChangeAspect="1"/>
          </p:cNvPicPr>
          <p:nvPr/>
        </p:nvPicPr>
        <p:blipFill>
          <a:blip r:embed="rId6"/>
          <a:stretch>
            <a:fillRect/>
          </a:stretch>
        </p:blipFill>
        <p:spPr bwMode="invGray">
          <a:xfrm>
            <a:off x="4826000" y="3429000"/>
            <a:ext cx="1651000" cy="838200"/>
          </a:xfrm>
          <a:prstGeom prst="rect">
            <a:avLst/>
          </a:prstGeom>
        </p:spPr>
      </p:pic>
      <p:grpSp>
        <p:nvGrpSpPr>
          <p:cNvPr id="7" name="Group 17"/>
          <p:cNvGrpSpPr/>
          <p:nvPr/>
        </p:nvGrpSpPr>
        <p:grpSpPr>
          <a:xfrm>
            <a:off x="2009775" y="800100"/>
            <a:ext cx="2170113" cy="4685811"/>
            <a:chOff x="2009775" y="800100"/>
            <a:chExt cx="2170113" cy="4685811"/>
          </a:xfrm>
        </p:grpSpPr>
        <p:pic>
          <p:nvPicPr>
            <p:cNvPr id="15" name="Picture 14" descr="winvista.png"/>
            <p:cNvPicPr>
              <a:picLocks noChangeAspect="1"/>
            </p:cNvPicPr>
            <p:nvPr/>
          </p:nvPicPr>
          <p:blipFill>
            <a:blip r:embed="rId7" cstate="screen"/>
            <a:stretch>
              <a:fillRect/>
            </a:stretch>
          </p:blipFill>
          <p:spPr>
            <a:xfrm>
              <a:off x="2142049" y="2877038"/>
              <a:ext cx="1621402" cy="2608873"/>
            </a:xfrm>
            <a:prstGeom prst="rect">
              <a:avLst/>
            </a:prstGeom>
          </p:spPr>
        </p:pic>
        <p:pic>
          <p:nvPicPr>
            <p:cNvPr id="16" name="Picture 3" descr="C:\Documents and Settings\Jessica Mans\Desktop\In progress\TechEd\V_UltEN_3DP.png"/>
            <p:cNvPicPr>
              <a:picLocks noChangeAspect="1" noChangeArrowheads="1"/>
            </p:cNvPicPr>
            <p:nvPr/>
          </p:nvPicPr>
          <p:blipFill>
            <a:blip r:embed="rId8" cstate="screen"/>
            <a:srcRect/>
            <a:stretch>
              <a:fillRect/>
            </a:stretch>
          </p:blipFill>
          <p:spPr bwMode="auto">
            <a:xfrm>
              <a:off x="2009775" y="800100"/>
              <a:ext cx="2170113" cy="2392363"/>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63" presetClass="path" presetSubtype="0" decel="50000" fill="hold" grpId="1" nodeType="withEffect">
                                  <p:stCondLst>
                                    <p:cond delay="0"/>
                                  </p:stCondLst>
                                  <p:childTnLst>
                                    <p:animMotion origin="layout" path="M -0.25 -1.48148E-6 L 3.33333E-6 -1.48148E-6 " pathEditMode="relative" rAng="0" ptsTypes="AA">
                                      <p:cBhvr>
                                        <p:cTn id="9" dur="1000" fill="hold"/>
                                        <p:tgtEl>
                                          <p:spTgt spid="3"/>
                                        </p:tgtEl>
                                        <p:attrNameLst>
                                          <p:attrName>ppt_x</p:attrName>
                                          <p:attrName>ppt_y</p:attrName>
                                        </p:attrNameLst>
                                      </p:cBhvr>
                                      <p:rCtr x="125"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par>
                                <p:cTn id="13" presetID="64" presetClass="path" presetSubtype="0" decel="50000" fill="hold" grpId="1" nodeType="withEffect">
                                  <p:stCondLst>
                                    <p:cond delay="0"/>
                                  </p:stCondLst>
                                  <p:childTnLst>
                                    <p:animMotion origin="layout" path="M 4.16667E-6 0.33334 L 4.16667E-6 -3.33333E-6 " pathEditMode="relative" rAng="0" ptsTypes="AA">
                                      <p:cBhvr>
                                        <p:cTn id="14" dur="1000" fill="hold"/>
                                        <p:tgtEl>
                                          <p:spTgt spid="10"/>
                                        </p:tgtEl>
                                        <p:attrNameLst>
                                          <p:attrName>ppt_x</p:attrName>
                                          <p:attrName>ppt_y</p:attrName>
                                        </p:attrNameLst>
                                      </p:cBhvr>
                                      <p:rCtr x="0" y="-167"/>
                                    </p:animMotion>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0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000"/>
                                        <p:tgtEl>
                                          <p:spTgt spid="13"/>
                                        </p:tgtEl>
                                      </p:cBhvr>
                                    </p:animEffect>
                                  </p:childTnLst>
                                </p:cTn>
                              </p:par>
                            </p:childTnLst>
                          </p:cTn>
                        </p:par>
                        <p:par>
                          <p:cTn id="30" fill="hold">
                            <p:stCondLst>
                              <p:cond delay="4000"/>
                            </p:stCondLst>
                            <p:childTnLst>
                              <p:par>
                                <p:cTn id="31" presetID="53"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par>
                          <p:cTn id="36" fill="hold">
                            <p:stCondLst>
                              <p:cond delay="4500"/>
                            </p:stCondLst>
                            <p:childTnLst>
                              <p:par>
                                <p:cTn id="37" presetID="10"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0" grpId="0"/>
      <p:bldP spid="10" grpId="1"/>
      <p:bldP spid="11"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OTE layout - user must hide slide">
    <p:bg bwMode="black">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Calibri" pitchFamily="34" charset="0"/>
              </a:defRPr>
            </a:lvl1pPr>
          </a:lstStyle>
          <a:p>
            <a:pPr lvl="0"/>
            <a:r>
              <a:rPr lang="en-US" smtClean="0"/>
              <a:t>Click to edit Master text styles</a:t>
            </a:r>
          </a:p>
        </p:txBody>
      </p:sp>
      <p:sp>
        <p:nvSpPr>
          <p:cNvPr id="7"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000000"/>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000000"/>
              </a:solidFill>
              <a:effectLst/>
              <a:uLnTx/>
              <a:uFillTx/>
              <a:latin typeface="+mn-lt"/>
              <a:ea typeface="+mn-ea"/>
              <a:cs typeface="+mn-cs"/>
            </a:endParaRPr>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Hidden Slide">
    <p:bg bwMode="black">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82588" y="228600"/>
            <a:ext cx="8380412" cy="623248"/>
          </a:xfrm>
          <a:noFill/>
          <a:ln w="9525">
            <a:noFill/>
            <a:miter lim="800000"/>
            <a:headEnd/>
            <a:tailEnd/>
          </a:ln>
          <a:effectLst/>
        </p:spPr>
        <p:txBody>
          <a:bodyPr/>
          <a:lstStyle>
            <a:lvl1pPr algn="l" defTabSz="914363" rtl="0" eaLnBrk="1" fontAlgn="base" latinLnBrk="0" hangingPunct="1">
              <a:lnSpc>
                <a:spcPct val="90000"/>
              </a:lnSpc>
              <a:spcBef>
                <a:spcPct val="0"/>
              </a:spcBef>
              <a:spcAft>
                <a:spcPct val="0"/>
              </a:spcAft>
              <a:buNone/>
              <a:defRPr lang="en-US" sz="4000" b="0" kern="1200" cap="none" spc="-125" baseline="0" dirty="0">
                <a:ln w="3175">
                  <a:noFill/>
                </a:ln>
                <a:solidFill>
                  <a:schemeClr val="tx1"/>
                </a:solidFill>
                <a:effectLst/>
                <a:latin typeface="+mj-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bwMode="white">
          <a:xfrm>
            <a:off x="382588" y="1414464"/>
            <a:ext cx="8380412" cy="1844608"/>
          </a:xfrm>
        </p:spPr>
        <p:txBody>
          <a:bodyPr/>
          <a:lstStyle>
            <a:lvl1pPr>
              <a:spcBef>
                <a:spcPts val="1167"/>
              </a:spcBef>
              <a:buFontTx/>
              <a:buBlip>
                <a:blip r:embed="rId2"/>
              </a:buBlip>
              <a:defRPr sz="2400"/>
            </a:lvl1pPr>
            <a:lvl2pPr>
              <a:spcBef>
                <a:spcPts val="1083"/>
              </a:spcBef>
              <a:buFontTx/>
              <a:buBlip>
                <a:blip r:embed="rId2"/>
              </a:buBlip>
              <a:defRPr sz="2000"/>
            </a:lvl2pPr>
            <a:lvl3pPr>
              <a:spcBef>
                <a:spcPts val="1000"/>
              </a:spcBef>
              <a:buFontTx/>
              <a:buBlip>
                <a:blip r:embed="rId2"/>
              </a:buBlip>
              <a:defRPr sz="1800"/>
            </a:lvl3pPr>
            <a:lvl4pPr>
              <a:spcBef>
                <a:spcPts val="917"/>
              </a:spcBef>
              <a:buFontTx/>
              <a:buBlip>
                <a:blip r:embed="rId2"/>
              </a:buBlip>
              <a:defRPr sz="1600"/>
            </a:lvl4pPr>
            <a:lvl5pPr>
              <a:spcBef>
                <a:spcPts val="833"/>
              </a:spcBef>
              <a:buFontTx/>
              <a:buBlip>
                <a:blip r:embed="rId2"/>
              </a:buBlip>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013" y="381506"/>
            <a:ext cx="6994362" cy="1523494"/>
          </a:xfrm>
        </p:spPr>
        <p:txBody>
          <a:bodyPr anchor="b" anchorCtr="0">
            <a:noAutofit/>
          </a:bodyPr>
          <a:lstStyle>
            <a:lvl1pPr>
              <a:lnSpc>
                <a:spcPct val="90000"/>
              </a:lnSpc>
              <a:defRPr sz="4800">
                <a:solidFill>
                  <a:schemeClr val="tx1"/>
                </a:solidFill>
              </a:defRPr>
            </a:lvl1pPr>
          </a:lstStyle>
          <a:p>
            <a:r>
              <a:rPr lang="en-US" smtClean="0"/>
              <a:t>Click to edit Master title style</a:t>
            </a:r>
            <a:endParaRPr lang="en-US" dirty="0"/>
          </a:p>
        </p:txBody>
      </p:sp>
      <p:sp>
        <p:nvSpPr>
          <p:cNvPr id="7" name="Text Placeholder 6"/>
          <p:cNvSpPr>
            <a:spLocks noGrp="1"/>
          </p:cNvSpPr>
          <p:nvPr>
            <p:ph type="body" sz="quarter" idx="10" hasCustomPrompt="1"/>
          </p:nvPr>
        </p:nvSpPr>
        <p:spPr>
          <a:xfrm>
            <a:off x="1370012" y="1905000"/>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click to…</a:t>
            </a:r>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2B486"/>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2B486"/>
              </a:solidFill>
              <a:effectLst/>
              <a:uLnTx/>
              <a:uFillTx/>
              <a:latin typeface="+mn-lt"/>
              <a:ea typeface="+mn-ea"/>
              <a:cs typeface="+mn-cs"/>
            </a:endParaRPr>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013" y="381506"/>
            <a:ext cx="6994362" cy="1523494"/>
          </a:xfrm>
        </p:spPr>
        <p:txBody>
          <a:bodyPr anchor="b" anchorCtr="0">
            <a:noAutofit/>
          </a:bodyPr>
          <a:lstStyle>
            <a:lvl1pPr>
              <a:lnSpc>
                <a:spcPct val="90000"/>
              </a:lnSpc>
              <a:defRPr sz="4800">
                <a:solidFill>
                  <a:schemeClr val="tx1"/>
                </a:solidFill>
              </a:defRPr>
            </a:lvl1pPr>
          </a:lstStyle>
          <a:p>
            <a:r>
              <a:rPr lang="en-US" smtClean="0"/>
              <a:t>Click to edit Master title style</a:t>
            </a:r>
            <a:endParaRPr lang="en-US" dirty="0"/>
          </a:p>
        </p:txBody>
      </p:sp>
      <p:sp>
        <p:nvSpPr>
          <p:cNvPr id="7" name="Text Placeholder 6"/>
          <p:cNvSpPr>
            <a:spLocks noGrp="1"/>
          </p:cNvSpPr>
          <p:nvPr>
            <p:ph type="body" sz="quarter" idx="10" hasCustomPrompt="1"/>
          </p:nvPr>
        </p:nvSpPr>
        <p:spPr>
          <a:xfrm>
            <a:off x="1370012" y="1905000"/>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click to…</a:t>
            </a:r>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2B486"/>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2B486"/>
              </a:solidFill>
              <a:effectLst/>
              <a:uLnTx/>
              <a:uFillTx/>
              <a:latin typeface="+mn-lt"/>
              <a:ea typeface="+mn-ea"/>
              <a:cs typeface="+mn-cs"/>
            </a:endParaRPr>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013" y="381506"/>
            <a:ext cx="6994362" cy="1523494"/>
          </a:xfrm>
        </p:spPr>
        <p:txBody>
          <a:bodyPr anchor="b" anchorCtr="0">
            <a:noAutofit/>
          </a:bodyPr>
          <a:lstStyle>
            <a:lvl1pPr>
              <a:lnSpc>
                <a:spcPct val="90000"/>
              </a:lnSpc>
              <a:defRPr sz="4800">
                <a:solidFill>
                  <a:schemeClr val="tx1"/>
                </a:solidFill>
              </a:defRPr>
            </a:lvl1pPr>
          </a:lstStyle>
          <a:p>
            <a:r>
              <a:rPr lang="en-US" smtClean="0"/>
              <a:t>Click to edit Master title style</a:t>
            </a:r>
            <a:endParaRPr lang="en-US" dirty="0"/>
          </a:p>
        </p:txBody>
      </p:sp>
      <p:sp>
        <p:nvSpPr>
          <p:cNvPr id="7" name="Text Placeholder 6"/>
          <p:cNvSpPr>
            <a:spLocks noGrp="1"/>
          </p:cNvSpPr>
          <p:nvPr>
            <p:ph type="body" sz="quarter" idx="10" hasCustomPrompt="1"/>
          </p:nvPr>
        </p:nvSpPr>
        <p:spPr>
          <a:xfrm>
            <a:off x="1370012" y="1905000"/>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click to…</a:t>
            </a:r>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2B486"/>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2B486"/>
              </a:solidFill>
              <a:effectLst/>
              <a:uLnTx/>
              <a:uFillTx/>
              <a:latin typeface="+mn-lt"/>
              <a:ea typeface="+mn-ea"/>
              <a:cs typeface="+mn-cs"/>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5" name="Picture 4" descr="ContentForgroundOrange.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1000" y="1412874"/>
            <a:ext cx="8382000" cy="481647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descr="ContentForgroundOrange.png"/>
          <p:cNvPicPr>
            <a:picLocks noChangeAspect="1"/>
          </p:cNvPicPr>
          <p:nvPr/>
        </p:nvPicPr>
        <p:blipFill>
          <a:blip r:embed="rId2"/>
          <a:stretch>
            <a:fillRect/>
          </a:stretch>
        </p:blipFill>
        <p:spPr>
          <a:xfrm>
            <a:off x="-6350" y="0"/>
            <a:ext cx="9144000" cy="6858000"/>
          </a:xfrm>
          <a:prstGeom prst="rect">
            <a:avLst/>
          </a:prstGeom>
        </p:spPr>
      </p:pic>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013" y="381506"/>
            <a:ext cx="6994362" cy="1523494"/>
          </a:xfrm>
        </p:spPr>
        <p:txBody>
          <a:bodyPr anchor="b" anchorCtr="0">
            <a:noAutofit/>
          </a:bodyPr>
          <a:lstStyle>
            <a:lvl1pPr>
              <a:lnSpc>
                <a:spcPct val="90000"/>
              </a:lnSpc>
              <a:defRPr sz="4800">
                <a:solidFill>
                  <a:schemeClr val="tx1"/>
                </a:solidFill>
              </a:defRPr>
            </a:lvl1pPr>
          </a:lstStyle>
          <a:p>
            <a:r>
              <a:rPr lang="en-US" smtClean="0"/>
              <a:t>Click to edit Master title style</a:t>
            </a:r>
            <a:endParaRPr lang="en-US" dirty="0"/>
          </a:p>
        </p:txBody>
      </p:sp>
      <p:sp>
        <p:nvSpPr>
          <p:cNvPr id="7" name="Text Placeholder 6"/>
          <p:cNvSpPr>
            <a:spLocks noGrp="1"/>
          </p:cNvSpPr>
          <p:nvPr>
            <p:ph type="body" sz="quarter" idx="10" hasCustomPrompt="1"/>
          </p:nvPr>
        </p:nvSpPr>
        <p:spPr>
          <a:xfrm>
            <a:off x="1370012" y="1905000"/>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click to…</a:t>
            </a:r>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2B486"/>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2B486"/>
              </a:solidFill>
              <a:effectLst/>
              <a:uLnTx/>
              <a:uFillTx/>
              <a:latin typeface="+mn-lt"/>
              <a:ea typeface="+mn-ea"/>
              <a:cs typeface="+mn-cs"/>
            </a:endParaRPr>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013" y="381506"/>
            <a:ext cx="6994362" cy="1523494"/>
          </a:xfrm>
        </p:spPr>
        <p:txBody>
          <a:bodyPr anchor="b" anchorCtr="0">
            <a:noAutofit/>
          </a:bodyPr>
          <a:lstStyle>
            <a:lvl1pPr>
              <a:lnSpc>
                <a:spcPct val="90000"/>
              </a:lnSpc>
              <a:defRPr sz="4800">
                <a:solidFill>
                  <a:schemeClr val="tx1"/>
                </a:solidFill>
              </a:defRPr>
            </a:lvl1pPr>
          </a:lstStyle>
          <a:p>
            <a:r>
              <a:rPr lang="en-US" smtClean="0"/>
              <a:t>Click to edit Master title style</a:t>
            </a:r>
            <a:endParaRPr lang="en-US" dirty="0"/>
          </a:p>
        </p:txBody>
      </p:sp>
      <p:sp>
        <p:nvSpPr>
          <p:cNvPr id="7" name="Text Placeholder 6"/>
          <p:cNvSpPr>
            <a:spLocks noGrp="1"/>
          </p:cNvSpPr>
          <p:nvPr>
            <p:ph type="body" sz="quarter" idx="10" hasCustomPrompt="1"/>
          </p:nvPr>
        </p:nvSpPr>
        <p:spPr>
          <a:xfrm>
            <a:off x="1370012" y="1905000"/>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click to…</a:t>
            </a:r>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2B486"/>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2B486"/>
              </a:solidFill>
              <a:effectLst/>
              <a:uLnTx/>
              <a:uFillTx/>
              <a:latin typeface="+mn-lt"/>
              <a:ea typeface="+mn-ea"/>
              <a:cs typeface="+mn-cs"/>
            </a:endParaRPr>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7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013" y="381506"/>
            <a:ext cx="6994362" cy="1523494"/>
          </a:xfrm>
        </p:spPr>
        <p:txBody>
          <a:bodyPr anchor="b" anchorCtr="0">
            <a:noAutofit/>
          </a:bodyPr>
          <a:lstStyle>
            <a:lvl1pPr>
              <a:lnSpc>
                <a:spcPct val="90000"/>
              </a:lnSpc>
              <a:defRPr sz="4800">
                <a:solidFill>
                  <a:schemeClr val="tx1"/>
                </a:solidFill>
              </a:defRPr>
            </a:lvl1pPr>
          </a:lstStyle>
          <a:p>
            <a:r>
              <a:rPr lang="en-US" smtClean="0"/>
              <a:t>Click to edit Master title style</a:t>
            </a:r>
            <a:endParaRPr lang="en-US" dirty="0"/>
          </a:p>
        </p:txBody>
      </p:sp>
      <p:sp>
        <p:nvSpPr>
          <p:cNvPr id="7" name="Text Placeholder 6"/>
          <p:cNvSpPr>
            <a:spLocks noGrp="1"/>
          </p:cNvSpPr>
          <p:nvPr>
            <p:ph type="body" sz="quarter" idx="10" hasCustomPrompt="1"/>
          </p:nvPr>
        </p:nvSpPr>
        <p:spPr>
          <a:xfrm>
            <a:off x="1370012" y="1905000"/>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click to…</a:t>
            </a:r>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2B486"/>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2B486"/>
              </a:solidFill>
              <a:effectLst/>
              <a:uLnTx/>
              <a:uFillTx/>
              <a:latin typeface="+mn-lt"/>
              <a:ea typeface="+mn-ea"/>
              <a:cs typeface="+mn-cs"/>
            </a:endParaRP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9663" y="1416051"/>
            <a:ext cx="7681913" cy="1523495"/>
          </a:xfrm>
        </p:spPr>
        <p:txBody>
          <a:bodyPr anchor="ctr">
            <a:noAutofit/>
          </a:bodyPr>
          <a:lstStyle>
            <a:lvl1pPr>
              <a:lnSpc>
                <a:spcPct val="90000"/>
              </a:lnSpc>
              <a:defRPr sz="4800">
                <a:solidFill>
                  <a:schemeClr val="tx1"/>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729663" y="3657601"/>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91D3AA"/>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91D3AA"/>
              </a:solidFill>
              <a:effectLst/>
              <a:uLnTx/>
              <a:uFillTx/>
              <a:latin typeface="+mn-lt"/>
              <a:ea typeface="+mn-ea"/>
              <a:cs typeface="+mn-cs"/>
            </a:endParaRPr>
          </a:p>
        </p:txBody>
      </p:sp>
      <p:pic>
        <p:nvPicPr>
          <p:cNvPr id="6" name="Picture 5" descr="TechEd Dev logo for Title master.png"/>
          <p:cNvPicPr>
            <a:picLocks noChangeAspect="1"/>
          </p:cNvPicPr>
          <p:nvPr/>
        </p:nvPicPr>
        <p:blipFill>
          <a:blip r:embed="rId3"/>
          <a:srcRect l="65000" t="75556"/>
          <a:stretch>
            <a:fillRect/>
          </a:stretch>
        </p:blipFill>
        <p:spPr bwMode="invGray">
          <a:xfrm>
            <a:off x="5943600" y="5181600"/>
            <a:ext cx="3200400" cy="1676400"/>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68425" y="381505"/>
            <a:ext cx="7043738" cy="1523494"/>
          </a:xfrm>
        </p:spPr>
        <p:txBody>
          <a:bodyPr anchor="b" anchorCtr="0">
            <a:noAutofit/>
          </a:bodyPr>
          <a:lstStyle>
            <a:lvl1pPr>
              <a:lnSpc>
                <a:spcPct val="90000"/>
              </a:lnSpc>
              <a:defRPr sz="48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68425" y="3657600"/>
            <a:ext cx="704373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368424" y="1904999"/>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9DE7AF"/>
                    </a:gs>
                    <a:gs pos="62000">
                      <a:srgbClr val="37CD5B"/>
                    </a:gs>
                    <a:gs pos="88000">
                      <a:srgbClr val="28A045"/>
                    </a:gs>
                  </a:gsLst>
                  <a:lin ang="5400000" scaled="1"/>
                  <a:tileRect/>
                </a:gradFill>
                <a:effectLst/>
                <a:uLnTx/>
                <a:uFillTx/>
                <a:latin typeface="Calibri" pitchFamily="34" charset="0"/>
                <a:ea typeface="+mn-ea"/>
                <a:cs typeface="+mn-cs"/>
              </a:defRPr>
            </a:lvl1pPr>
          </a:lstStyle>
          <a:p>
            <a:pPr lvl="0"/>
            <a:r>
              <a:rPr lang="en-US" dirty="0" smtClean="0"/>
              <a:t>click to…</a:t>
            </a:r>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91D3AA"/>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91D3AA"/>
              </a:solidFill>
              <a:effectLst/>
              <a:uLnTx/>
              <a:uFillTx/>
              <a:latin typeface="+mn-lt"/>
              <a:ea typeface="+mn-ea"/>
              <a:cs typeface="+mn-cs"/>
            </a:endParaRPr>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8" name="Picture 7" descr="ContentForground.png"/>
          <p:cNvPicPr>
            <a:picLocks noChangeAspect="1"/>
          </p:cNvPicPr>
          <p:nvPr/>
        </p:nvPicPr>
        <p:blipFill>
          <a:blip r:embed="rId2"/>
          <a:stretch>
            <a:fillRect/>
          </a:stretch>
        </p:blipFill>
        <p:spPr>
          <a:xfrm>
            <a:off x="0" y="0"/>
            <a:ext cx="9144000" cy="6858000"/>
          </a:xfrm>
          <a:prstGeom prst="rect">
            <a:avLst/>
          </a:prstGeom>
        </p:spPr>
      </p:pic>
      <p:pic>
        <p:nvPicPr>
          <p:cNvPr id="9" name="Picture 8" descr="ContentForground.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pic>
        <p:nvPicPr>
          <p:cNvPr id="8" name="Picture 7" descr="ContentForground.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1"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9" name="Picture 8" descr="ContentForground.pn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1" y="1411554"/>
            <a:ext cx="41148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2" y="1411554"/>
            <a:ext cx="411701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0" name="Picture 9" descr="ContentForground.png"/>
          <p:cNvPicPr>
            <a:picLocks noChangeAspect="1"/>
          </p:cNvPicPr>
          <p:nvPr/>
        </p:nvPicPr>
        <p:blipFill>
          <a:blip r:embed="rId2"/>
          <a:stretch>
            <a:fillRect/>
          </a:stretch>
        </p:blipFill>
        <p:spPr>
          <a:xfrm>
            <a:off x="0" y="0"/>
            <a:ext cx="9144000" cy="6858000"/>
          </a:xfrm>
          <a:prstGeom prst="rect">
            <a:avLst/>
          </a:prstGeom>
        </p:spPr>
      </p:pic>
      <p:pic>
        <p:nvPicPr>
          <p:cNvPr id="11" name="Picture 10" descr="ContentForground.pn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6" name="Picture 5" descr="ContentForground.pn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Light background developer code">
    <p:spTree>
      <p:nvGrpSpPr>
        <p:cNvPr id="1" name=""/>
        <p:cNvGrpSpPr/>
        <p:nvPr/>
      </p:nvGrpSpPr>
      <p:grpSpPr>
        <a:xfrm>
          <a:off x="0" y="0"/>
          <a:ext cx="0" cy="0"/>
          <a:chOff x="0" y="0"/>
          <a:chExt cx="0" cy="0"/>
        </a:xfrm>
      </p:grpSpPr>
      <p:pic>
        <p:nvPicPr>
          <p:cNvPr id="8" name="Picture 7" descr="white-green code shape.png"/>
          <p:cNvPicPr>
            <a:picLocks noChangeAspect="1"/>
          </p:cNvPicPr>
          <p:nvPr/>
        </p:nvPicPr>
        <p:blipFill>
          <a:blip r:embed="rId2"/>
          <a:stretch>
            <a:fillRect/>
          </a:stretch>
        </p:blipFill>
        <p:spPr bwMode="white">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387055" y="1572364"/>
            <a:ext cx="8346073" cy="1698927"/>
          </a:xfrm>
        </p:spPr>
        <p:txBody>
          <a:bodyPr/>
          <a:lstStyle>
            <a:lvl1pPr marL="0" indent="0">
              <a:lnSpc>
                <a:spcPct val="80000"/>
              </a:lnSpc>
              <a:buFontTx/>
              <a:buNone/>
              <a:defRPr sz="2800" b="0">
                <a:solidFill>
                  <a:srgbClr val="000000"/>
                </a:solidFill>
                <a:latin typeface="Consolas" pitchFamily="49" charset="0"/>
                <a:cs typeface="Courier New" pitchFamily="49" charset="0"/>
              </a:defRPr>
            </a:lvl1pPr>
            <a:lvl2pPr marL="457200" indent="6350">
              <a:lnSpc>
                <a:spcPct val="80000"/>
              </a:lnSpc>
              <a:buFontTx/>
              <a:buNone/>
              <a:defRPr sz="2400" b="0">
                <a:solidFill>
                  <a:srgbClr val="000000"/>
                </a:solidFill>
                <a:latin typeface="Consolas" pitchFamily="49" charset="0"/>
                <a:cs typeface="Courier New" pitchFamily="49" charset="0"/>
              </a:defRPr>
            </a:lvl2pPr>
            <a:lvl3pPr marL="796925" indent="0">
              <a:lnSpc>
                <a:spcPct val="80000"/>
              </a:lnSpc>
              <a:buFontTx/>
              <a:buNone/>
              <a:defRPr sz="2000" b="0">
                <a:solidFill>
                  <a:srgbClr val="000000"/>
                </a:solidFill>
                <a:latin typeface="Consolas" pitchFamily="49" charset="0"/>
                <a:cs typeface="Courier New" pitchFamily="49" charset="0"/>
              </a:defRPr>
            </a:lvl3pPr>
            <a:lvl4pPr marL="1147763" indent="20638">
              <a:lnSpc>
                <a:spcPct val="80000"/>
              </a:lnSpc>
              <a:buFontTx/>
              <a:buNone/>
              <a:defRPr sz="2000" b="0">
                <a:solidFill>
                  <a:srgbClr val="000000"/>
                </a:solidFill>
                <a:latin typeface="Consolas" pitchFamily="49" charset="0"/>
                <a:cs typeface="Courier New" pitchFamily="49" charset="0"/>
              </a:defRPr>
            </a:lvl4pPr>
            <a:lvl5pPr marL="1489075" indent="0">
              <a:lnSpc>
                <a:spcPct val="80000"/>
              </a:lnSpc>
              <a:buFontTx/>
              <a:buNone/>
              <a:defRPr sz="2000" b="0">
                <a:solidFill>
                  <a:srgbClr val="000000"/>
                </a:solidFill>
                <a:latin typeface="Consolas" pitchFamily="49" charset="0"/>
                <a:cs typeface="Courier New"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pic>
        <p:nvPicPr>
          <p:cNvPr id="4" name="Picture 3" descr="ContentForgroundOrange.png"/>
          <p:cNvPicPr>
            <a:picLocks noChangeAspect="1"/>
          </p:cNvPicPr>
          <p:nvPr/>
        </p:nvPicPr>
        <p:blipFill>
          <a:blip r:embed="rId2"/>
          <a:stretch>
            <a:fillRect/>
          </a:stretch>
        </p:blipFill>
        <p:spPr>
          <a:xfrm>
            <a:off x="-6350" y="0"/>
            <a:ext cx="9144000" cy="6858000"/>
          </a:xfrm>
          <a:prstGeom prst="rect">
            <a:avLst/>
          </a:prstGeom>
        </p:spPr>
      </p:pic>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3" name="Picture 2" descr="ContentForground.pn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NOTE layout - user must hide slid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
        <p:txBody>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black">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bwMode="gray">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Calibri" pitchFamily="34" charset="0"/>
              </a:defRPr>
            </a:lvl1pPr>
          </a:lstStyle>
          <a:p>
            <a:pPr lvl="0"/>
            <a:r>
              <a:rPr lang="en-US" smtClean="0"/>
              <a:t>Click to edit Master text styles</a:t>
            </a:r>
          </a:p>
        </p:txBody>
      </p:sp>
      <p:sp>
        <p:nvSpPr>
          <p:cNvPr id="7"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000000"/>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000000"/>
              </a:solidFill>
              <a:effectLst/>
              <a:uLnTx/>
              <a:uFillTx/>
              <a:latin typeface="+mn-lt"/>
              <a:ea typeface="+mn-ea"/>
              <a:cs typeface="+mn-cs"/>
            </a:endParaRPr>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cSld name="Black Slide - no bottom bar">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
          <a:xfrm>
            <a:off x="382588" y="228600"/>
            <a:ext cx="8380412" cy="623248"/>
          </a:xfrm>
          <a:noFill/>
          <a:ln w="9525">
            <a:noFill/>
            <a:miter lim="800000"/>
            <a:headEnd/>
            <a:tailEnd/>
          </a:ln>
          <a:effectLst/>
        </p:spPr>
        <p:txBody>
          <a:bodyPr/>
          <a:lstStyle>
            <a:lvl1pPr algn="l" defTabSz="914363" rtl="0" eaLnBrk="1" fontAlgn="base" latinLnBrk="0" hangingPunct="1">
              <a:lnSpc>
                <a:spcPct val="90000"/>
              </a:lnSpc>
              <a:spcBef>
                <a:spcPct val="0"/>
              </a:spcBef>
              <a:spcAft>
                <a:spcPct val="0"/>
              </a:spcAft>
              <a:buNone/>
              <a:defRPr lang="en-US" sz="4000" b="0" kern="1200" cap="none" spc="-125" baseline="0" dirty="0">
                <a:ln w="3175">
                  <a:noFill/>
                </a:ln>
                <a:solidFill>
                  <a:schemeClr val="tx1"/>
                </a:solidFill>
                <a:effectLst/>
                <a:latin typeface="+mj-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bwMode="black">
          <a:xfrm>
            <a:off x="382588" y="1414464"/>
            <a:ext cx="8380412" cy="1844608"/>
          </a:xfrm>
        </p:spPr>
        <p:txBody>
          <a:bodyPr/>
          <a:lstStyle>
            <a:lvl1pPr>
              <a:spcBef>
                <a:spcPts val="1167"/>
              </a:spcBef>
              <a:buFontTx/>
              <a:buBlip>
                <a:blip r:embed="rId2"/>
              </a:buBlip>
              <a:defRPr sz="2400"/>
            </a:lvl1pPr>
            <a:lvl2pPr>
              <a:spcBef>
                <a:spcPts val="1083"/>
              </a:spcBef>
              <a:buFontTx/>
              <a:buBlip>
                <a:blip r:embed="rId2"/>
              </a:buBlip>
              <a:defRPr sz="2000"/>
            </a:lvl2pPr>
            <a:lvl3pPr>
              <a:spcBef>
                <a:spcPts val="1000"/>
              </a:spcBef>
              <a:buFontTx/>
              <a:buBlip>
                <a:blip r:embed="rId2"/>
              </a:buBlip>
              <a:defRPr sz="1800"/>
            </a:lvl3pPr>
            <a:lvl4pPr>
              <a:spcBef>
                <a:spcPts val="917"/>
              </a:spcBef>
              <a:buFontTx/>
              <a:buBlip>
                <a:blip r:embed="rId2"/>
              </a:buBlip>
              <a:defRPr sz="1600"/>
            </a:lvl4pPr>
            <a:lvl5pPr>
              <a:spcBef>
                <a:spcPts val="833"/>
              </a:spcBef>
              <a:buFontTx/>
              <a:buBlip>
                <a:blip r:embed="rId2"/>
              </a:buBlip>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Hidden Slid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
          <a:xfrm>
            <a:off x="382588" y="228600"/>
            <a:ext cx="8380412" cy="623248"/>
          </a:xfrm>
          <a:noFill/>
          <a:ln w="9525">
            <a:noFill/>
            <a:miter lim="800000"/>
            <a:headEnd/>
            <a:tailEnd/>
          </a:ln>
          <a:effectLst/>
        </p:spPr>
        <p:txBody>
          <a:bodyPr/>
          <a:lstStyle>
            <a:lvl1pPr algn="l" defTabSz="914363" rtl="0" eaLnBrk="1" fontAlgn="base" latinLnBrk="0" hangingPunct="1">
              <a:lnSpc>
                <a:spcPct val="90000"/>
              </a:lnSpc>
              <a:spcBef>
                <a:spcPct val="0"/>
              </a:spcBef>
              <a:spcAft>
                <a:spcPct val="0"/>
              </a:spcAft>
              <a:buNone/>
              <a:defRPr lang="en-US" sz="4000" b="0" kern="1200" cap="none" spc="-125" baseline="0" dirty="0">
                <a:ln w="3175">
                  <a:noFill/>
                </a:ln>
                <a:solidFill>
                  <a:schemeClr val="tx1"/>
                </a:solidFill>
                <a:effectLst/>
                <a:latin typeface="+mj-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bwMode="black">
          <a:xfrm>
            <a:off x="382588" y="1414464"/>
            <a:ext cx="8380412" cy="1844608"/>
          </a:xfrm>
        </p:spPr>
        <p:txBody>
          <a:bodyPr/>
          <a:lstStyle>
            <a:lvl1pPr>
              <a:spcBef>
                <a:spcPts val="1167"/>
              </a:spcBef>
              <a:buFontTx/>
              <a:buBlip>
                <a:blip r:embed="rId2"/>
              </a:buBlip>
              <a:defRPr sz="2400"/>
            </a:lvl1pPr>
            <a:lvl2pPr>
              <a:spcBef>
                <a:spcPts val="1083"/>
              </a:spcBef>
              <a:buFontTx/>
              <a:buBlip>
                <a:blip r:embed="rId2"/>
              </a:buBlip>
              <a:defRPr sz="2000"/>
            </a:lvl2pPr>
            <a:lvl3pPr>
              <a:spcBef>
                <a:spcPts val="1000"/>
              </a:spcBef>
              <a:buFontTx/>
              <a:buBlip>
                <a:blip r:embed="rId2"/>
              </a:buBlip>
              <a:defRPr sz="1800"/>
            </a:lvl3pPr>
            <a:lvl4pPr>
              <a:spcBef>
                <a:spcPts val="917"/>
              </a:spcBef>
              <a:buFontTx/>
              <a:buBlip>
                <a:blip r:embed="rId2"/>
              </a:buBlip>
              <a:defRPr sz="1600"/>
            </a:lvl4pPr>
            <a:lvl5pPr>
              <a:spcBef>
                <a:spcPts val="833"/>
              </a:spcBef>
              <a:buFontTx/>
              <a:buBlip>
                <a:blip r:embed="rId2"/>
              </a:buBlip>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Related Conten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28600"/>
            <a:ext cx="8375946" cy="664797"/>
          </a:xfrm>
        </p:spPr>
        <p:txBody>
          <a:bodyPr/>
          <a:lstStyle>
            <a:lvl1pPr marL="0" marR="0" indent="0" defTabSz="914363" rtl="0" eaLnBrk="1" fontAlgn="auto" latinLnBrk="0" hangingPunct="1">
              <a:lnSpc>
                <a:spcPct val="90000"/>
              </a:lnSpc>
              <a:spcBef>
                <a:spcPct val="0"/>
              </a:spcBef>
              <a:spcAft>
                <a:spcPts val="0"/>
              </a:spcAft>
              <a:tabLst/>
              <a:defRPr baseline="0"/>
            </a:lvl1pPr>
          </a:lstStyle>
          <a:p>
            <a:pPr marL="0" marR="0" lvl="0" indent="0" defTabSz="914363" rtl="0" eaLnBrk="1" fontAlgn="auto" latinLnBrk="0" hangingPunct="1">
              <a:lnSpc>
                <a:spcPct val="90000"/>
              </a:lnSpc>
              <a:spcBef>
                <a:spcPct val="0"/>
              </a:spcBef>
              <a:spcAft>
                <a:spcPts val="0"/>
              </a:spcAft>
              <a:tabLst/>
              <a:defRPr/>
            </a:pPr>
            <a:r>
              <a:rPr kumimoji="0" lang="en-US" sz="4800" b="0" i="0" u="none" strike="noStrike" kern="1200" cap="none" spc="-100" normalizeH="0" baseline="0" noProof="0" dirty="0" smtClean="0">
                <a:ln w="3175">
                  <a:noFill/>
                </a:ln>
                <a:solidFill>
                  <a:schemeClr val="tx1"/>
                </a:solidFill>
                <a:effectLst/>
                <a:uLnTx/>
                <a:uFillTx/>
                <a:latin typeface="Calibri" pitchFamily="34" charset="0"/>
                <a:ea typeface="+mn-ea"/>
                <a:cs typeface="Arial" charset="0"/>
              </a:rPr>
              <a:t>Related Content</a:t>
            </a:r>
            <a:endParaRPr kumimoji="0" lang="en-US" sz="4800" b="0" i="0" u="none" strike="noStrike" kern="1200" cap="none" spc="-100" normalizeH="0" baseline="0" noProof="0" dirty="0">
              <a:ln w="3175">
                <a:noFill/>
              </a:ln>
              <a:solidFill>
                <a:schemeClr val="tx1"/>
              </a:solidFill>
              <a:effectLst/>
              <a:uLnTx/>
              <a:uFillTx/>
              <a:latin typeface="Calibri" pitchFamily="34" charset="0"/>
              <a:ea typeface="+mn-ea"/>
              <a:cs typeface="Arial" charset="0"/>
            </a:endParaRPr>
          </a:p>
        </p:txBody>
      </p:sp>
      <p:sp>
        <p:nvSpPr>
          <p:cNvPr id="11" name="Content Placeholder 10"/>
          <p:cNvSpPr>
            <a:spLocks noGrp="1"/>
          </p:cNvSpPr>
          <p:nvPr>
            <p:ph sz="quarter" idx="10" hasCustomPrompt="1"/>
          </p:nvPr>
        </p:nvSpPr>
        <p:spPr>
          <a:xfrm>
            <a:off x="381000" y="1414460"/>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Breakout Sessions (session codes and titles)</a:t>
            </a:r>
          </a:p>
        </p:txBody>
      </p:sp>
      <p:sp>
        <p:nvSpPr>
          <p:cNvPr id="12" name="Content Placeholder 10"/>
          <p:cNvSpPr>
            <a:spLocks noGrp="1"/>
          </p:cNvSpPr>
          <p:nvPr>
            <p:ph sz="quarter" idx="11" hasCustomPrompt="1"/>
          </p:nvPr>
        </p:nvSpPr>
        <p:spPr>
          <a:xfrm>
            <a:off x="381000" y="2347420"/>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a:defRPr/>
            </a:pPr>
            <a:r>
              <a:rPr lang="en-US" dirty="0" smtClean="0"/>
              <a:t>Interactive Theater Sessions (session codes and titles)</a:t>
            </a:r>
          </a:p>
        </p:txBody>
      </p:sp>
      <p:sp>
        <p:nvSpPr>
          <p:cNvPr id="13" name="Content Placeholder 10"/>
          <p:cNvSpPr>
            <a:spLocks noGrp="1"/>
          </p:cNvSpPr>
          <p:nvPr>
            <p:ph sz="quarter" idx="12" hasCustomPrompt="1"/>
          </p:nvPr>
        </p:nvSpPr>
        <p:spPr>
          <a:xfrm>
            <a:off x="381000" y="3280383"/>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Hands-on Labs (session codes and titles)</a:t>
            </a:r>
            <a:endParaRPr lang="en-US" sz="16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4" name="Content Placeholder 10"/>
          <p:cNvSpPr>
            <a:spLocks noGrp="1"/>
          </p:cNvSpPr>
          <p:nvPr>
            <p:ph sz="quarter" idx="13" hasCustomPrompt="1"/>
          </p:nvPr>
        </p:nvSpPr>
        <p:spPr>
          <a:xfrm>
            <a:off x="381000" y="4213345"/>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Hands-on Labs (session codes and titles)</a:t>
            </a: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rack Resources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28600"/>
            <a:ext cx="8375946" cy="664797"/>
          </a:xfrm>
        </p:spPr>
        <p:txBody>
          <a:bodyPr/>
          <a:lstStyle>
            <a:lvl1pPr>
              <a:defRPr baseline="0"/>
            </a:lvl1pPr>
          </a:lstStyle>
          <a:p>
            <a:r>
              <a:rPr lang="en-US" dirty="0" smtClean="0"/>
              <a:t>Track Resources</a:t>
            </a:r>
            <a:endParaRPr lang="en-US" dirty="0"/>
          </a:p>
        </p:txBody>
      </p:sp>
      <p:sp>
        <p:nvSpPr>
          <p:cNvPr id="11" name="Content Placeholder 10"/>
          <p:cNvSpPr>
            <a:spLocks noGrp="1"/>
          </p:cNvSpPr>
          <p:nvPr>
            <p:ph sz="quarter" idx="10" hasCustomPrompt="1"/>
          </p:nvPr>
        </p:nvSpPr>
        <p:spPr>
          <a:xfrm>
            <a:off x="381000" y="1414461"/>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1</a:t>
            </a:r>
            <a:endParaRPr lang="en-US" dirty="0"/>
          </a:p>
        </p:txBody>
      </p:sp>
      <p:sp>
        <p:nvSpPr>
          <p:cNvPr id="12" name="Content Placeholder 10"/>
          <p:cNvSpPr>
            <a:spLocks noGrp="1"/>
          </p:cNvSpPr>
          <p:nvPr>
            <p:ph sz="quarter" idx="11" hasCustomPrompt="1"/>
          </p:nvPr>
        </p:nvSpPr>
        <p:spPr>
          <a:xfrm>
            <a:off x="381000" y="2347422"/>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2</a:t>
            </a:r>
            <a:endParaRPr lang="en-US" dirty="0"/>
          </a:p>
        </p:txBody>
      </p:sp>
      <p:sp>
        <p:nvSpPr>
          <p:cNvPr id="13" name="Content Placeholder 10"/>
          <p:cNvSpPr>
            <a:spLocks noGrp="1"/>
          </p:cNvSpPr>
          <p:nvPr>
            <p:ph sz="quarter" idx="12" hasCustomPrompt="1"/>
          </p:nvPr>
        </p:nvSpPr>
        <p:spPr>
          <a:xfrm>
            <a:off x="381000" y="3280384"/>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3</a:t>
            </a:r>
            <a:endParaRPr lang="en-US" dirty="0"/>
          </a:p>
        </p:txBody>
      </p:sp>
      <p:sp>
        <p:nvSpPr>
          <p:cNvPr id="14" name="Content Placeholder 10"/>
          <p:cNvSpPr>
            <a:spLocks noGrp="1"/>
          </p:cNvSpPr>
          <p:nvPr>
            <p:ph sz="quarter" idx="13" hasCustomPrompt="1"/>
          </p:nvPr>
        </p:nvSpPr>
        <p:spPr>
          <a:xfrm>
            <a:off x="381000" y="4213346"/>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4</a:t>
            </a:r>
            <a:endParaRPr lang="en-US" dirty="0"/>
          </a:p>
        </p:txBody>
      </p:sp>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9663" y="1416051"/>
            <a:ext cx="7681913" cy="1523495"/>
          </a:xfrm>
        </p:spPr>
        <p:txBody>
          <a:bodyPr anchor="ctr">
            <a:noAutofit/>
          </a:bodyPr>
          <a:lstStyle>
            <a:lvl1pPr>
              <a:lnSpc>
                <a:spcPct val="90000"/>
              </a:lnSpc>
              <a:defRPr sz="4800">
                <a:solidFill>
                  <a:schemeClr val="tx1"/>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729663" y="3657601"/>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8" name="Text Placeholder 7"/>
          <p:cNvSpPr>
            <a:spLocks noGrp="1"/>
          </p:cNvSpPr>
          <p:nvPr>
            <p:ph type="body" sz="quarter" idx="10" hasCustomPrompt="1"/>
          </p:nvPr>
        </p:nvSpPr>
        <p:spPr>
          <a:xfrm>
            <a:off x="730250" y="228600"/>
            <a:ext cx="3841750" cy="276999"/>
          </a:xfrm>
        </p:spPr>
        <p:txBody>
          <a:bodyPr/>
          <a:lstStyle>
            <a:lvl1pPr>
              <a:buFont typeface="Arial" pitchFamily="34" charset="0"/>
              <a:buNone/>
              <a:defRPr sz="2000"/>
            </a:lvl1pPr>
          </a:lstStyle>
          <a:p>
            <a:pPr lvl="0"/>
            <a:r>
              <a:rPr lang="en-US" dirty="0" smtClean="0"/>
              <a:t>Session Code: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9663" y="1416051"/>
            <a:ext cx="7681913" cy="1523495"/>
          </a:xfrm>
        </p:spPr>
        <p:txBody>
          <a:bodyPr anchor="ctr">
            <a:noAutofit/>
          </a:bodyPr>
          <a:lstStyle>
            <a:lvl1pPr>
              <a:lnSpc>
                <a:spcPct val="90000"/>
              </a:lnSpc>
              <a:defRPr sz="4800">
                <a:solidFill>
                  <a:schemeClr val="tx1"/>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729663" y="3657601"/>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8" name="Text Placeholder 7"/>
          <p:cNvSpPr>
            <a:spLocks noGrp="1"/>
          </p:cNvSpPr>
          <p:nvPr>
            <p:ph type="body" sz="quarter" idx="10" hasCustomPrompt="1"/>
          </p:nvPr>
        </p:nvSpPr>
        <p:spPr>
          <a:xfrm>
            <a:off x="730250" y="228600"/>
            <a:ext cx="3841750" cy="276999"/>
          </a:xfrm>
        </p:spPr>
        <p:txBody>
          <a:bodyPr/>
          <a:lstStyle>
            <a:lvl1pPr>
              <a:buFont typeface="Arial" pitchFamily="34" charset="0"/>
              <a:buNone/>
              <a:defRPr sz="2000"/>
            </a:lvl1pPr>
          </a:lstStyle>
          <a:p>
            <a:pPr lvl="0"/>
            <a:r>
              <a:rPr lang="en-US" dirty="0" smtClean="0"/>
              <a:t>Session Code: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2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013" y="381506"/>
            <a:ext cx="6994362" cy="1523494"/>
          </a:xfrm>
        </p:spPr>
        <p:txBody>
          <a:bodyPr anchor="b" anchorCtr="0">
            <a:noAutofit/>
          </a:bodyPr>
          <a:lstStyle>
            <a:lvl1pPr>
              <a:lnSpc>
                <a:spcPct val="90000"/>
              </a:lnSpc>
              <a:defRPr sz="4800">
                <a:solidFill>
                  <a:schemeClr val="tx1"/>
                </a:solidFill>
              </a:defRPr>
            </a:lvl1pPr>
          </a:lstStyle>
          <a:p>
            <a:r>
              <a:rPr lang="en-US" smtClean="0"/>
              <a:t>Click to edit Master title style</a:t>
            </a:r>
            <a:endParaRPr lang="en-US" dirty="0"/>
          </a:p>
        </p:txBody>
      </p:sp>
      <p:sp>
        <p:nvSpPr>
          <p:cNvPr id="7" name="Text Placeholder 6"/>
          <p:cNvSpPr>
            <a:spLocks noGrp="1"/>
          </p:cNvSpPr>
          <p:nvPr>
            <p:ph type="body" sz="quarter" idx="10" hasCustomPrompt="1"/>
          </p:nvPr>
        </p:nvSpPr>
        <p:spPr>
          <a:xfrm>
            <a:off x="1370012" y="1905000"/>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click to…</a:t>
            </a:r>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2B486"/>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2B486"/>
              </a:solidFill>
              <a:effectLst/>
              <a:uLnTx/>
              <a:uFillTx/>
              <a:latin typeface="+mn-lt"/>
              <a:ea typeface="+mn-ea"/>
              <a:cs typeface="+mn-cs"/>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2" descr="ContentForgroundOrange.png"/>
          <p:cNvPicPr>
            <a:picLocks noChangeAspect="1"/>
          </p:cNvPicPr>
          <p:nvPr/>
        </p:nvPicPr>
        <p:blipFill>
          <a:blip r:embed="rId2"/>
          <a:stretch>
            <a:fillRect/>
          </a:stretch>
        </p:blipFill>
        <p:spPr>
          <a:xfrm>
            <a:off x="-6350" y="0"/>
            <a:ext cx="9144000" cy="6858000"/>
          </a:xfrm>
          <a:prstGeom prst="rect">
            <a:avLst/>
          </a:prstGeom>
        </p:spPr>
      </p:pic>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3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013" y="381506"/>
            <a:ext cx="6994362" cy="1523494"/>
          </a:xfrm>
        </p:spPr>
        <p:txBody>
          <a:bodyPr anchor="b" anchorCtr="0">
            <a:noAutofit/>
          </a:bodyPr>
          <a:lstStyle>
            <a:lvl1pPr>
              <a:lnSpc>
                <a:spcPct val="90000"/>
              </a:lnSpc>
              <a:defRPr sz="4800">
                <a:solidFill>
                  <a:schemeClr val="tx1"/>
                </a:solidFill>
              </a:defRPr>
            </a:lvl1pPr>
          </a:lstStyle>
          <a:p>
            <a:r>
              <a:rPr lang="en-US" smtClean="0"/>
              <a:t>Click to edit Master title style</a:t>
            </a:r>
            <a:endParaRPr lang="en-US" dirty="0"/>
          </a:p>
        </p:txBody>
      </p:sp>
      <p:sp>
        <p:nvSpPr>
          <p:cNvPr id="7" name="Text Placeholder 6"/>
          <p:cNvSpPr>
            <a:spLocks noGrp="1"/>
          </p:cNvSpPr>
          <p:nvPr>
            <p:ph type="body" sz="quarter" idx="10" hasCustomPrompt="1"/>
          </p:nvPr>
        </p:nvSpPr>
        <p:spPr>
          <a:xfrm>
            <a:off x="1370012" y="1905000"/>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click to…</a:t>
            </a:r>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2B486"/>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2B486"/>
              </a:solidFill>
              <a:effectLst/>
              <a:uLnTx/>
              <a:uFillTx/>
              <a:latin typeface="+mn-lt"/>
              <a:ea typeface="+mn-ea"/>
              <a:cs typeface="+mn-cs"/>
            </a:endParaRPr>
          </a:p>
        </p:txBody>
      </p:sp>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4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013" y="381506"/>
            <a:ext cx="6994362" cy="1523494"/>
          </a:xfrm>
        </p:spPr>
        <p:txBody>
          <a:bodyPr anchor="b" anchorCtr="0">
            <a:noAutofit/>
          </a:bodyPr>
          <a:lstStyle>
            <a:lvl1pPr>
              <a:lnSpc>
                <a:spcPct val="90000"/>
              </a:lnSpc>
              <a:defRPr sz="4800">
                <a:solidFill>
                  <a:schemeClr val="tx1"/>
                </a:solidFill>
              </a:defRPr>
            </a:lvl1pPr>
          </a:lstStyle>
          <a:p>
            <a:r>
              <a:rPr lang="en-US" smtClean="0"/>
              <a:t>Click to edit Master title style</a:t>
            </a:r>
            <a:endParaRPr lang="en-US" dirty="0"/>
          </a:p>
        </p:txBody>
      </p:sp>
      <p:sp>
        <p:nvSpPr>
          <p:cNvPr id="7" name="Text Placeholder 6"/>
          <p:cNvSpPr>
            <a:spLocks noGrp="1"/>
          </p:cNvSpPr>
          <p:nvPr>
            <p:ph type="body" sz="quarter" idx="10" hasCustomPrompt="1"/>
          </p:nvPr>
        </p:nvSpPr>
        <p:spPr>
          <a:xfrm>
            <a:off x="1370012" y="1905000"/>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click to…</a:t>
            </a:r>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2B486"/>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2B486"/>
              </a:solidFill>
              <a:effectLst/>
              <a:uLnTx/>
              <a:uFillTx/>
              <a:latin typeface="+mn-lt"/>
              <a:ea typeface="+mn-ea"/>
              <a:cs typeface="+mn-cs"/>
            </a:endParaRPr>
          </a:p>
        </p:txBody>
      </p:sp>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5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013" y="381506"/>
            <a:ext cx="6994362" cy="1523494"/>
          </a:xfrm>
        </p:spPr>
        <p:txBody>
          <a:bodyPr anchor="b" anchorCtr="0">
            <a:noAutofit/>
          </a:bodyPr>
          <a:lstStyle>
            <a:lvl1pPr>
              <a:lnSpc>
                <a:spcPct val="90000"/>
              </a:lnSpc>
              <a:defRPr sz="4800">
                <a:solidFill>
                  <a:schemeClr val="tx1"/>
                </a:solidFill>
              </a:defRPr>
            </a:lvl1pPr>
          </a:lstStyle>
          <a:p>
            <a:r>
              <a:rPr lang="en-US" smtClean="0"/>
              <a:t>Click to edit Master title style</a:t>
            </a:r>
            <a:endParaRPr lang="en-US" dirty="0"/>
          </a:p>
        </p:txBody>
      </p:sp>
      <p:sp>
        <p:nvSpPr>
          <p:cNvPr id="7" name="Text Placeholder 6"/>
          <p:cNvSpPr>
            <a:spLocks noGrp="1"/>
          </p:cNvSpPr>
          <p:nvPr>
            <p:ph type="body" sz="quarter" idx="10" hasCustomPrompt="1"/>
          </p:nvPr>
        </p:nvSpPr>
        <p:spPr>
          <a:xfrm>
            <a:off x="1370012" y="1905000"/>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click to…</a:t>
            </a:r>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2B486"/>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2B486"/>
              </a:solidFill>
              <a:effectLst/>
              <a:uLnTx/>
              <a:uFillTx/>
              <a:latin typeface="+mn-lt"/>
              <a:ea typeface="+mn-ea"/>
              <a:cs typeface="+mn-cs"/>
            </a:endParaRPr>
          </a:p>
        </p:txBody>
      </p:sp>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6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013" y="381506"/>
            <a:ext cx="6994362" cy="1523494"/>
          </a:xfrm>
        </p:spPr>
        <p:txBody>
          <a:bodyPr anchor="b" anchorCtr="0">
            <a:noAutofit/>
          </a:bodyPr>
          <a:lstStyle>
            <a:lvl1pPr>
              <a:lnSpc>
                <a:spcPct val="90000"/>
              </a:lnSpc>
              <a:defRPr sz="4800">
                <a:solidFill>
                  <a:schemeClr val="tx1"/>
                </a:solidFill>
              </a:defRPr>
            </a:lvl1pPr>
          </a:lstStyle>
          <a:p>
            <a:r>
              <a:rPr lang="en-US" smtClean="0"/>
              <a:t>Click to edit Master title style</a:t>
            </a:r>
            <a:endParaRPr lang="en-US" dirty="0"/>
          </a:p>
        </p:txBody>
      </p:sp>
      <p:sp>
        <p:nvSpPr>
          <p:cNvPr id="7" name="Text Placeholder 6"/>
          <p:cNvSpPr>
            <a:spLocks noGrp="1"/>
          </p:cNvSpPr>
          <p:nvPr>
            <p:ph type="body" sz="quarter" idx="10" hasCustomPrompt="1"/>
          </p:nvPr>
        </p:nvSpPr>
        <p:spPr>
          <a:xfrm>
            <a:off x="1370012" y="1905000"/>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click to…</a:t>
            </a:r>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2B486"/>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2B486"/>
              </a:solidFill>
              <a:effectLst/>
              <a:uLnTx/>
              <a:uFillTx/>
              <a:latin typeface="+mn-lt"/>
              <a:ea typeface="+mn-ea"/>
              <a:cs typeface="+mn-cs"/>
            </a:endParaRPr>
          </a:p>
        </p:txBody>
      </p:sp>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7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013" y="381506"/>
            <a:ext cx="6994362" cy="1523494"/>
          </a:xfrm>
        </p:spPr>
        <p:txBody>
          <a:bodyPr anchor="b" anchorCtr="0">
            <a:noAutofit/>
          </a:bodyPr>
          <a:lstStyle>
            <a:lvl1pPr>
              <a:lnSpc>
                <a:spcPct val="90000"/>
              </a:lnSpc>
              <a:defRPr sz="4800">
                <a:solidFill>
                  <a:schemeClr val="tx1"/>
                </a:solidFill>
              </a:defRPr>
            </a:lvl1pPr>
          </a:lstStyle>
          <a:p>
            <a:r>
              <a:rPr lang="en-US" smtClean="0"/>
              <a:t>Click to edit Master title style</a:t>
            </a:r>
            <a:endParaRPr lang="en-US" dirty="0"/>
          </a:p>
        </p:txBody>
      </p:sp>
      <p:sp>
        <p:nvSpPr>
          <p:cNvPr id="7" name="Text Placeholder 6"/>
          <p:cNvSpPr>
            <a:spLocks noGrp="1"/>
          </p:cNvSpPr>
          <p:nvPr>
            <p:ph type="body" sz="quarter" idx="10" hasCustomPrompt="1"/>
          </p:nvPr>
        </p:nvSpPr>
        <p:spPr>
          <a:xfrm>
            <a:off x="1370012" y="1905000"/>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click to…</a:t>
            </a:r>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2B486"/>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2B486"/>
              </a:solidFill>
              <a:effectLst/>
              <a:uLnTx/>
              <a:uFillTx/>
              <a:latin typeface="+mn-lt"/>
              <a:ea typeface="+mn-ea"/>
              <a:cs typeface="+mn-cs"/>
            </a:endParaRPr>
          </a:p>
        </p:txBody>
      </p:sp>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cSld name="Q &amp;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1370012" y="1905000"/>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Q &amp; A</a:t>
            </a:r>
          </a:p>
        </p:txBody>
      </p:sp>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0066FF"/>
                    </a:gs>
                    <a:gs pos="28000">
                      <a:srgbClr val="2E59B0"/>
                    </a:gs>
                    <a:gs pos="62000">
                      <a:srgbClr val="2B395F"/>
                    </a:gs>
                    <a:gs pos="88000">
                      <a:srgbClr val="000000"/>
                    </a:gs>
                  </a:gsLst>
                  <a:lin ang="5400000"/>
                </a:gradFill>
                <a:effectLst>
                  <a:outerShdw blurRad="50800" dist="39000" dir="5460000" algn="tl">
                    <a:srgbClr val="000000">
                      <a:alpha val="38000"/>
                    </a:srgbClr>
                  </a:outerShdw>
                </a:effectLst>
                <a:uLnTx/>
                <a:uFillTx/>
                <a:latin typeface="Segoe" pitchFamily="34" charset="0"/>
                <a:ea typeface="+mn-ea"/>
                <a:cs typeface="+mn-cs"/>
              </a:defRPr>
            </a:lvl1pPr>
          </a:lstStyle>
          <a:p>
            <a:pPr lvl="0"/>
            <a:r>
              <a:rPr lang="en-US" dirty="0" smtClean="0"/>
              <a:t>click to…</a:t>
            </a:r>
          </a:p>
        </p:txBody>
      </p:sp>
    </p:spTree>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013" y="381506"/>
            <a:ext cx="6994362" cy="1523494"/>
          </a:xfrm>
        </p:spPr>
        <p:txBody>
          <a:bodyPr anchor="b" anchorCtr="0">
            <a:noAutofit/>
          </a:bodyPr>
          <a:lstStyle>
            <a:lvl1pPr>
              <a:lnSpc>
                <a:spcPct val="90000"/>
              </a:lnSpc>
              <a:defRPr sz="4800">
                <a:solidFill>
                  <a:schemeClr val="tx1"/>
                </a:solidFill>
              </a:defRPr>
            </a:lvl1pPr>
          </a:lstStyle>
          <a:p>
            <a:r>
              <a:rPr lang="en-US" smtClean="0"/>
              <a:t>Click to edit Master title style</a:t>
            </a:r>
            <a:endParaRPr lang="en-US" dirty="0"/>
          </a:p>
        </p:txBody>
      </p:sp>
      <p:sp>
        <p:nvSpPr>
          <p:cNvPr id="7" name="Text Placeholder 6"/>
          <p:cNvSpPr>
            <a:spLocks noGrp="1"/>
          </p:cNvSpPr>
          <p:nvPr>
            <p:ph type="body" sz="quarter" idx="10" hasCustomPrompt="1"/>
          </p:nvPr>
        </p:nvSpPr>
        <p:spPr>
          <a:xfrm>
            <a:off x="1370012" y="1905000"/>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click to…</a:t>
            </a:r>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2B486"/>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2B486"/>
              </a:solidFill>
              <a:effectLst/>
              <a:uLnTx/>
              <a:uFillTx/>
              <a:latin typeface="+mn-lt"/>
              <a:ea typeface="+mn-ea"/>
              <a:cs typeface="+mn-cs"/>
            </a:endParaRP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2_Title and Content">
    <p:bg bwMode="black">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rgbClr val="FFFFFF"/>
              </a:buClr>
              <a:buSzPct val="70000"/>
              <a:buFont typeface="Wingdings" pitchFamily="2" charset="2"/>
              <a:buChar char="l"/>
              <a:defRPr>
                <a:solidFill>
                  <a:srgbClr val="FFFFFF"/>
                </a:solidFill>
              </a:defRPr>
            </a:lvl1pPr>
            <a:lvl2pPr>
              <a:buClr>
                <a:srgbClr val="FFFFFF"/>
              </a:buClr>
              <a:buSzPct val="70000"/>
              <a:buFont typeface="Wingdings" pitchFamily="2" charset="2"/>
              <a:buChar char="l"/>
              <a:defRPr>
                <a:solidFill>
                  <a:srgbClr val="FFFFFF"/>
                </a:solidFill>
              </a:defRPr>
            </a:lvl2pPr>
            <a:lvl3pPr>
              <a:buClr>
                <a:srgbClr val="FFFFFF"/>
              </a:buClr>
              <a:buSzPct val="70000"/>
              <a:buFont typeface="Wingdings" pitchFamily="2" charset="2"/>
              <a:buChar char="l"/>
              <a:defRPr>
                <a:solidFill>
                  <a:srgbClr val="FFFFFF"/>
                </a:solidFill>
              </a:defRPr>
            </a:lvl3pPr>
            <a:lvl4pPr>
              <a:buClr>
                <a:srgbClr val="FFFFFF"/>
              </a:buClr>
              <a:buSzPct val="70000"/>
              <a:buFont typeface="Wingdings" pitchFamily="2" charset="2"/>
              <a:buChar char="l"/>
              <a:defRPr>
                <a:solidFill>
                  <a:srgbClr val="FFFFFF"/>
                </a:solidFill>
              </a:defRPr>
            </a:lvl4pPr>
            <a:lvl5pPr>
              <a:buClr>
                <a:srgbClr val="FFFFFF"/>
              </a:buClr>
              <a:buSzPct val="70000"/>
              <a:buFont typeface="Wingdings" pitchFamily="2" charset="2"/>
              <a:buChar char="l"/>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3_Title and Content">
    <p:bg bwMode="black">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rgbClr val="FFFFFF"/>
              </a:buClr>
              <a:buSzPct val="70000"/>
              <a:buFont typeface="Wingdings" pitchFamily="2" charset="2"/>
              <a:buChar char="l"/>
              <a:defRPr>
                <a:solidFill>
                  <a:srgbClr val="FFFFFF"/>
                </a:solidFill>
              </a:defRPr>
            </a:lvl1pPr>
            <a:lvl2pPr>
              <a:buClr>
                <a:srgbClr val="FFFFFF"/>
              </a:buClr>
              <a:buSzPct val="70000"/>
              <a:buFont typeface="Wingdings" pitchFamily="2" charset="2"/>
              <a:buChar char="l"/>
              <a:defRPr>
                <a:solidFill>
                  <a:srgbClr val="FFFFFF"/>
                </a:solidFill>
              </a:defRPr>
            </a:lvl2pPr>
            <a:lvl3pPr>
              <a:buClr>
                <a:srgbClr val="FFFFFF"/>
              </a:buClr>
              <a:buSzPct val="70000"/>
              <a:buFont typeface="Wingdings" pitchFamily="2" charset="2"/>
              <a:buChar char="l"/>
              <a:defRPr>
                <a:solidFill>
                  <a:srgbClr val="FFFFFF"/>
                </a:solidFill>
              </a:defRPr>
            </a:lvl3pPr>
            <a:lvl4pPr>
              <a:buClr>
                <a:srgbClr val="FFFFFF"/>
              </a:buClr>
              <a:buSzPct val="70000"/>
              <a:buFont typeface="Wingdings" pitchFamily="2" charset="2"/>
              <a:buChar char="l"/>
              <a:defRPr>
                <a:solidFill>
                  <a:srgbClr val="FFFFFF"/>
                </a:solidFill>
              </a:defRPr>
            </a:lvl4pPr>
            <a:lvl5pPr>
              <a:buClr>
                <a:srgbClr val="FFFFFF"/>
              </a:buClr>
              <a:buSzPct val="70000"/>
              <a:buFont typeface="Wingdings" pitchFamily="2" charset="2"/>
              <a:buChar char="l"/>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457200" y="1371600"/>
            <a:ext cx="8305800" cy="2108269"/>
          </a:xfrm>
        </p:spPr>
        <p:txBody>
          <a:bodyPr/>
          <a:lstStyle>
            <a:lvl1pPr>
              <a:lnSpc>
                <a:spcPct val="90000"/>
              </a:lnSpc>
              <a:defRPr b="0">
                <a:latin typeface="Consolas" pitchFamily="49" charset="0"/>
              </a:defRPr>
            </a:lvl1pPr>
            <a:lvl2pPr>
              <a:lnSpc>
                <a:spcPct val="90000"/>
              </a:lnSpc>
              <a:defRPr b="0">
                <a:latin typeface="Consolas" pitchFamily="49" charset="0"/>
              </a:defRPr>
            </a:lvl2pPr>
            <a:lvl3pPr>
              <a:lnSpc>
                <a:spcPct val="90000"/>
              </a:lnSpc>
              <a:defRPr b="0">
                <a:latin typeface="Consolas" pitchFamily="49" charset="0"/>
              </a:defRPr>
            </a:lvl3pPr>
            <a:lvl4pPr>
              <a:lnSpc>
                <a:spcPct val="90000"/>
              </a:lnSpc>
              <a:defRPr b="0">
                <a:latin typeface="Consolas" pitchFamily="49" charset="0"/>
              </a:defRPr>
            </a:lvl4pPr>
            <a:lvl5pPr>
              <a:lnSpc>
                <a:spcPct val="90000"/>
              </a:lnSpc>
              <a:defRPr b="0">
                <a:latin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val Slide">
    <p:spTree>
      <p:nvGrpSpPr>
        <p:cNvPr id="1" name=""/>
        <p:cNvGrpSpPr/>
        <p:nvPr/>
      </p:nvGrpSpPr>
      <p:grpSpPr>
        <a:xfrm>
          <a:off x="0" y="0"/>
          <a:ext cx="0" cy="0"/>
          <a:chOff x="0" y="0"/>
          <a:chExt cx="0" cy="0"/>
        </a:xfrm>
      </p:grpSpPr>
      <p:sp>
        <p:nvSpPr>
          <p:cNvPr id="3" name="Round Same Side Corner Rectangle 2"/>
          <p:cNvSpPr/>
          <p:nvPr/>
        </p:nvSpPr>
        <p:spPr bwMode="blackWhite">
          <a:xfrm rot="5400000">
            <a:off x="1429939" y="2380061"/>
            <a:ext cx="2443162" cy="5360192"/>
          </a:xfrm>
          <a:prstGeom prst="round2SameRect">
            <a:avLst>
              <a:gd name="adj1" fmla="val 50000"/>
              <a:gd name="adj2" fmla="val 0"/>
            </a:avLst>
          </a:prstGeom>
          <a:gradFill flip="none" rotWithShape="1">
            <a:gsLst>
              <a:gs pos="0">
                <a:srgbClr val="0270DB">
                  <a:alpha val="15294"/>
                </a:srgbClr>
              </a:gs>
              <a:gs pos="24000">
                <a:srgbClr val="0270DB">
                  <a:alpha val="64706"/>
                </a:srgbClr>
              </a:gs>
              <a:gs pos="35000">
                <a:srgbClr val="0270DB">
                  <a:alpha val="74902"/>
                </a:srgbClr>
              </a:gs>
              <a:gs pos="100000">
                <a:srgbClr val="0270DB">
                  <a:alpha val="0"/>
                </a:srgbClr>
              </a:gs>
            </a:gsLst>
            <a:lin ang="5400000" scaled="1"/>
            <a:tileRect/>
          </a:gradFill>
          <a:ln w="38100">
            <a:noFill/>
            <a:headEnd type="none" w="med" len="med"/>
            <a:tailEnd type="none" w="med" len="med"/>
          </a:ln>
          <a:effectLst/>
          <a:scene3d>
            <a:camera prst="orthographicFront">
              <a:rot lat="0" lon="0" rev="0"/>
            </a:camera>
            <a:lightRig rig="threePt" dir="t">
              <a:rot lat="0" lon="0" rev="9000000"/>
            </a:lightRig>
          </a:scene3d>
          <a:sp3d prstMaterial="flat">
            <a:bevelT w="95250" h="95250"/>
            <a:extrusionClr>
              <a:srgbClr val="C00000"/>
            </a:extrusionClr>
            <a:contourClr>
              <a:srgbClr val="FF9D17"/>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Trebuchet MS" pitchFamily="34" charset="0"/>
            </a:endParaRPr>
          </a:p>
        </p:txBody>
      </p:sp>
      <p:sp>
        <p:nvSpPr>
          <p:cNvPr id="4" name="Freeform 3"/>
          <p:cNvSpPr/>
          <p:nvPr/>
        </p:nvSpPr>
        <p:spPr bwMode="auto">
          <a:xfrm>
            <a:off x="-1" y="171450"/>
            <a:ext cx="10163175" cy="6686550"/>
          </a:xfrm>
          <a:custGeom>
            <a:avLst/>
            <a:gdLst>
              <a:gd name="connsiteX0" fmla="*/ 0 w 6962775"/>
              <a:gd name="connsiteY0" fmla="*/ 0 h 3952875"/>
              <a:gd name="connsiteX1" fmla="*/ 6962775 w 6962775"/>
              <a:gd name="connsiteY1" fmla="*/ 3952875 h 3952875"/>
              <a:gd name="connsiteX2" fmla="*/ 6429375 w 6962775"/>
              <a:gd name="connsiteY2" fmla="*/ 3952875 h 3952875"/>
              <a:gd name="connsiteX3" fmla="*/ 0 w 6962775"/>
              <a:gd name="connsiteY3" fmla="*/ 552450 h 3952875"/>
              <a:gd name="connsiteX4" fmla="*/ 0 w 6962775"/>
              <a:gd name="connsiteY4" fmla="*/ 0 h 3952875"/>
              <a:gd name="connsiteX0" fmla="*/ 0 w 7188200"/>
              <a:gd name="connsiteY0" fmla="*/ 2978150 h 6931025"/>
              <a:gd name="connsiteX1" fmla="*/ 6962775 w 7188200"/>
              <a:gd name="connsiteY1" fmla="*/ 6931025 h 6931025"/>
              <a:gd name="connsiteX2" fmla="*/ 6429375 w 7188200"/>
              <a:gd name="connsiteY2" fmla="*/ 6931025 h 6931025"/>
              <a:gd name="connsiteX3" fmla="*/ 0 w 7188200"/>
              <a:gd name="connsiteY3" fmla="*/ 3530600 h 6931025"/>
              <a:gd name="connsiteX4" fmla="*/ 0 w 7188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9200" h="6931025">
                <a:moveTo>
                  <a:pt x="0" y="2978150"/>
                </a:moveTo>
                <a:cubicBezTo>
                  <a:pt x="7188200" y="0"/>
                  <a:pt x="10109200" y="2984500"/>
                  <a:pt x="6962775" y="6931025"/>
                </a:cubicBezTo>
                <a:lnTo>
                  <a:pt x="6429375" y="6931025"/>
                </a:lnTo>
                <a:cubicBezTo>
                  <a:pt x="6924675" y="4321175"/>
                  <a:pt x="4371975" y="2511425"/>
                  <a:pt x="0" y="3530600"/>
                </a:cubicBezTo>
                <a:lnTo>
                  <a:pt x="0" y="2978150"/>
                </a:lnTo>
                <a:close/>
              </a:path>
            </a:pathLst>
          </a:custGeom>
          <a:gradFill flip="none" rotWithShape="1">
            <a:gsLst>
              <a:gs pos="0">
                <a:schemeClr val="tx2">
                  <a:alpha val="10000"/>
                </a:schemeClr>
              </a:gs>
              <a:gs pos="100000">
                <a:srgbClr val="000000">
                  <a:alpha val="10000"/>
                </a:srgbClr>
              </a:gs>
            </a:gsLst>
            <a:lin ang="2700000" scaled="1"/>
            <a:tileRect/>
          </a:gradFill>
          <a:ln w="9525">
            <a:noFill/>
            <a:miter lim="800000"/>
            <a:headEnd/>
            <a:tailEnd/>
          </a:ln>
        </p:spPr>
        <p:txBody>
          <a:bodyPr anchor="t" anchorCtr="0"/>
          <a:lstStyle/>
          <a:p>
            <a:pPr algn="ctr" defTabSz="914099" fontAlgn="base">
              <a:spcBef>
                <a:spcPct val="0"/>
              </a:spcBef>
              <a:spcAft>
                <a:spcPct val="0"/>
              </a:spcAft>
              <a:defRPr/>
            </a:pPr>
            <a:endParaRPr lang="en-US" sz="32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 name="Freeform 4"/>
          <p:cNvSpPr/>
          <p:nvPr/>
        </p:nvSpPr>
        <p:spPr bwMode="auto">
          <a:xfrm>
            <a:off x="1" y="-82550"/>
            <a:ext cx="10109200" cy="6931025"/>
          </a:xfrm>
          <a:custGeom>
            <a:avLst/>
            <a:gdLst>
              <a:gd name="connsiteX0" fmla="*/ 0 w 6962775"/>
              <a:gd name="connsiteY0" fmla="*/ 0 h 3952875"/>
              <a:gd name="connsiteX1" fmla="*/ 6962775 w 6962775"/>
              <a:gd name="connsiteY1" fmla="*/ 3952875 h 3952875"/>
              <a:gd name="connsiteX2" fmla="*/ 6429375 w 6962775"/>
              <a:gd name="connsiteY2" fmla="*/ 3952875 h 3952875"/>
              <a:gd name="connsiteX3" fmla="*/ 0 w 6962775"/>
              <a:gd name="connsiteY3" fmla="*/ 552450 h 3952875"/>
              <a:gd name="connsiteX4" fmla="*/ 0 w 6962775"/>
              <a:gd name="connsiteY4" fmla="*/ 0 h 3952875"/>
              <a:gd name="connsiteX0" fmla="*/ 0 w 7188200"/>
              <a:gd name="connsiteY0" fmla="*/ 2978150 h 6931025"/>
              <a:gd name="connsiteX1" fmla="*/ 6962775 w 7188200"/>
              <a:gd name="connsiteY1" fmla="*/ 6931025 h 6931025"/>
              <a:gd name="connsiteX2" fmla="*/ 6429375 w 7188200"/>
              <a:gd name="connsiteY2" fmla="*/ 6931025 h 6931025"/>
              <a:gd name="connsiteX3" fmla="*/ 0 w 7188200"/>
              <a:gd name="connsiteY3" fmla="*/ 3530600 h 6931025"/>
              <a:gd name="connsiteX4" fmla="*/ 0 w 7188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9200" h="6931025">
                <a:moveTo>
                  <a:pt x="0" y="2978150"/>
                </a:moveTo>
                <a:cubicBezTo>
                  <a:pt x="7188200" y="0"/>
                  <a:pt x="10109200" y="2984500"/>
                  <a:pt x="6962775" y="6931025"/>
                </a:cubicBezTo>
                <a:lnTo>
                  <a:pt x="6429375" y="6931025"/>
                </a:lnTo>
                <a:cubicBezTo>
                  <a:pt x="6924675" y="4321175"/>
                  <a:pt x="4371975" y="2511425"/>
                  <a:pt x="0" y="3530600"/>
                </a:cubicBezTo>
                <a:lnTo>
                  <a:pt x="0" y="2978150"/>
                </a:lnTo>
                <a:close/>
              </a:path>
            </a:pathLst>
          </a:custGeom>
          <a:gradFill flip="none" rotWithShape="1">
            <a:gsLst>
              <a:gs pos="0">
                <a:schemeClr val="tx2">
                  <a:alpha val="33000"/>
                </a:schemeClr>
              </a:gs>
              <a:gs pos="100000">
                <a:srgbClr val="000000">
                  <a:alpha val="10000"/>
                </a:srgbClr>
              </a:gs>
            </a:gsLst>
            <a:lin ang="2700000" scaled="1"/>
            <a:tileRect/>
          </a:gradFill>
          <a:ln w="9525">
            <a:noFill/>
            <a:miter lim="800000"/>
            <a:headEnd/>
            <a:tailEnd/>
          </a:ln>
        </p:spPr>
        <p:txBody>
          <a:bodyPr anchor="t" anchorCtr="0"/>
          <a:lstStyle/>
          <a:p>
            <a:pPr algn="ctr" defTabSz="914099" fontAlgn="base">
              <a:spcBef>
                <a:spcPct val="0"/>
              </a:spcBef>
              <a:spcAft>
                <a:spcPct val="0"/>
              </a:spcAft>
              <a:defRPr/>
            </a:pPr>
            <a:endParaRPr lang="en-US" sz="32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6" name="Picture 4" descr="C:\Users\bmarb\AppData\Local\Temp\msohtmlclip1\01\clip_image001.png"/>
          <p:cNvPicPr>
            <a:picLocks noChangeAspect="1" noChangeArrowheads="1"/>
          </p:cNvPicPr>
          <p:nvPr/>
        </p:nvPicPr>
        <p:blipFill>
          <a:blip r:embed="rId2" cstate="screen"/>
          <a:srcRect/>
          <a:stretch>
            <a:fillRect/>
          </a:stretch>
        </p:blipFill>
        <p:spPr bwMode="auto">
          <a:xfrm>
            <a:off x="3886201" y="1048657"/>
            <a:ext cx="3314177" cy="2304143"/>
          </a:xfrm>
          <a:prstGeom prst="rect">
            <a:avLst/>
          </a:prstGeom>
          <a:noFill/>
          <a:ln>
            <a:noFill/>
          </a:ln>
          <a:effectLst>
            <a:reflection blurRad="6350" stA="52000" endA="300" endPos="35000" dir="5400000" sy="-100000" algn="bl" rotWithShape="0"/>
          </a:effectLst>
          <a:scene3d>
            <a:camera prst="perspectiveHeroicExtremeLeftFacing" fov="3000000">
              <a:rot lat="643454" lon="234611" rev="21480000"/>
            </a:camera>
            <a:lightRig rig="threePt" dir="t"/>
          </a:scene3d>
        </p:spPr>
      </p:pic>
      <p:grpSp>
        <p:nvGrpSpPr>
          <p:cNvPr id="2" name="Group 16"/>
          <p:cNvGrpSpPr/>
          <p:nvPr/>
        </p:nvGrpSpPr>
        <p:grpSpPr>
          <a:xfrm>
            <a:off x="723900" y="600075"/>
            <a:ext cx="2170113" cy="4683411"/>
            <a:chOff x="723900" y="600075"/>
            <a:chExt cx="2170113" cy="4683411"/>
          </a:xfrm>
        </p:grpSpPr>
        <p:pic>
          <p:nvPicPr>
            <p:cNvPr id="8" name="Picture 7" descr="officeult.png"/>
            <p:cNvPicPr>
              <a:picLocks noChangeAspect="1"/>
            </p:cNvPicPr>
            <p:nvPr/>
          </p:nvPicPr>
          <p:blipFill>
            <a:blip r:embed="rId3" cstate="screen"/>
            <a:stretch>
              <a:fillRect/>
            </a:stretch>
          </p:blipFill>
          <p:spPr>
            <a:xfrm>
              <a:off x="834724" y="2674613"/>
              <a:ext cx="1621402" cy="2608873"/>
            </a:xfrm>
            <a:prstGeom prst="rect">
              <a:avLst/>
            </a:prstGeom>
          </p:spPr>
        </p:pic>
        <p:pic>
          <p:nvPicPr>
            <p:cNvPr id="9" name="Picture 4" descr="C:\Documents and Settings\Jessica Mans\Desktop\In progress\TechEd\Ult07EN_3DP.png"/>
            <p:cNvPicPr>
              <a:picLocks noChangeAspect="1" noChangeArrowheads="1"/>
            </p:cNvPicPr>
            <p:nvPr/>
          </p:nvPicPr>
          <p:blipFill>
            <a:blip r:embed="rId4" cstate="screen"/>
            <a:srcRect/>
            <a:stretch>
              <a:fillRect/>
            </a:stretch>
          </p:blipFill>
          <p:spPr bwMode="auto">
            <a:xfrm>
              <a:off x="723900" y="600075"/>
              <a:ext cx="2170113" cy="2392362"/>
            </a:xfrm>
            <a:prstGeom prst="rect">
              <a:avLst/>
            </a:prstGeom>
            <a:noFill/>
            <a:ln w="9525">
              <a:noFill/>
              <a:miter lim="800000"/>
              <a:headEnd/>
              <a:tailEnd/>
            </a:ln>
            <a:effectLst/>
          </p:spPr>
        </p:pic>
      </p:grpSp>
      <p:sp>
        <p:nvSpPr>
          <p:cNvPr id="10" name="Rounded Rectangle 9"/>
          <p:cNvSpPr/>
          <p:nvPr/>
        </p:nvSpPr>
        <p:spPr bwMode="blackGray">
          <a:xfrm>
            <a:off x="1676400" y="4057650"/>
            <a:ext cx="3457575" cy="2009776"/>
          </a:xfrm>
          <a:prstGeom prst="roundRect">
            <a:avLst/>
          </a:prstGeom>
          <a:noFill/>
          <a:ln w="9525">
            <a:noFill/>
            <a:miter lim="800000"/>
            <a:headEnd/>
            <a:tailEnd/>
          </a:ln>
          <a:scene3d>
            <a:camera prst="orthographicFront"/>
            <a:lightRig rig="contrasting" dir="t">
              <a:rot lat="0" lon="0" rev="7800000"/>
            </a:lightRig>
          </a:scene3d>
          <a:sp3d prstMaterial="metal">
            <a:bevelB w="0" h="0"/>
          </a:sp3d>
        </p:spPr>
        <p:txBody>
          <a:bodyPr anchor="ctr" anchorCtr="0"/>
          <a:lstStyle/>
          <a:p>
            <a:pPr lvl="0" defTabSz="914099" fontAlgn="base">
              <a:spcBef>
                <a:spcPct val="0"/>
              </a:spcBef>
              <a:spcAft>
                <a:spcPct val="0"/>
              </a:spcAft>
              <a:defRPr/>
            </a:pPr>
            <a:r>
              <a:rPr lang="en-US" sz="3600" dirty="0" smtClean="0">
                <a:solidFill>
                  <a:srgbClr val="FFFFFF"/>
                </a:solidFill>
                <a:effectLst>
                  <a:outerShdw blurRad="38100" dist="38100" dir="2700000" algn="tl">
                    <a:srgbClr val="000000">
                      <a:alpha val="43137"/>
                    </a:srgbClr>
                  </a:outerShdw>
                </a:effectLst>
                <a:latin typeface="Segoe" pitchFamily="34" charset="0"/>
              </a:rPr>
              <a:t>Complete an</a:t>
            </a:r>
          </a:p>
          <a:p>
            <a:pPr lvl="0" defTabSz="914099" fontAlgn="base">
              <a:spcBef>
                <a:spcPct val="0"/>
              </a:spcBef>
              <a:spcAft>
                <a:spcPct val="0"/>
              </a:spcAft>
              <a:defRPr/>
            </a:pPr>
            <a:r>
              <a:rPr lang="en-US" sz="3600" dirty="0" smtClean="0">
                <a:solidFill>
                  <a:srgbClr val="FFFFFF"/>
                </a:solidFill>
                <a:effectLst>
                  <a:outerShdw blurRad="38100" dist="38100" dir="2700000" algn="tl">
                    <a:srgbClr val="000000">
                      <a:alpha val="43137"/>
                    </a:srgbClr>
                  </a:outerShdw>
                </a:effectLst>
                <a:latin typeface="Segoe" pitchFamily="34" charset="0"/>
              </a:rPr>
              <a:t>evaluation on</a:t>
            </a:r>
          </a:p>
          <a:p>
            <a:pPr lvl="0" defTabSz="914099" fontAlgn="base">
              <a:spcBef>
                <a:spcPct val="0"/>
              </a:spcBef>
              <a:spcAft>
                <a:spcPct val="0"/>
              </a:spcAft>
              <a:defRPr/>
            </a:pPr>
            <a:r>
              <a:rPr lang="en-US" sz="3600" dirty="0" err="1" smtClean="0">
                <a:solidFill>
                  <a:srgbClr val="FFFFFF"/>
                </a:solidFill>
                <a:effectLst>
                  <a:outerShdw blurRad="38100" dist="38100" dir="2700000" algn="tl">
                    <a:srgbClr val="000000">
                      <a:alpha val="43137"/>
                    </a:srgbClr>
                  </a:outerShdw>
                </a:effectLst>
                <a:latin typeface="Segoe" pitchFamily="34" charset="0"/>
              </a:rPr>
              <a:t>CommNet</a:t>
            </a:r>
            <a:r>
              <a:rPr lang="en-US" sz="3600" dirty="0" smtClean="0">
                <a:solidFill>
                  <a:srgbClr val="FFFFFF"/>
                </a:solidFill>
                <a:effectLst>
                  <a:outerShdw blurRad="38100" dist="38100" dir="2700000" algn="tl">
                    <a:srgbClr val="000000">
                      <a:alpha val="43137"/>
                    </a:srgbClr>
                  </a:outerShdw>
                </a:effectLst>
                <a:latin typeface="Segoe" pitchFamily="34" charset="0"/>
              </a:rPr>
              <a:t> and</a:t>
            </a:r>
          </a:p>
          <a:p>
            <a:pPr lvl="0" defTabSz="914099" fontAlgn="base">
              <a:spcBef>
                <a:spcPct val="0"/>
              </a:spcBef>
              <a:spcAft>
                <a:spcPct val="0"/>
              </a:spcAft>
              <a:defRPr/>
            </a:pPr>
            <a:r>
              <a:rPr lang="en-US" sz="3600" dirty="0" smtClean="0">
                <a:solidFill>
                  <a:srgbClr val="FFFFFF"/>
                </a:solidFill>
                <a:effectLst>
                  <a:outerShdw blurRad="38100" dist="38100" dir="2700000" algn="tl">
                    <a:srgbClr val="000000">
                      <a:alpha val="43137"/>
                    </a:srgbClr>
                  </a:outerShdw>
                </a:effectLst>
                <a:latin typeface="Segoe" pitchFamily="34" charset="0"/>
              </a:rPr>
              <a:t>enter to win!</a:t>
            </a:r>
          </a:p>
        </p:txBody>
      </p:sp>
      <p:sp>
        <p:nvSpPr>
          <p:cNvPr id="11" name="Wave 10"/>
          <p:cNvSpPr/>
          <p:nvPr/>
        </p:nvSpPr>
        <p:spPr bwMode="black">
          <a:xfrm>
            <a:off x="3505200" y="1676400"/>
            <a:ext cx="3505200" cy="1981200"/>
          </a:xfrm>
          <a:prstGeom prst="wave">
            <a:avLst>
              <a:gd name="adj1" fmla="val 15882"/>
              <a:gd name="adj2" fmla="val 9010"/>
            </a:avLst>
          </a:prstGeom>
          <a:gradFill flip="none" rotWithShape="1">
            <a:gsLst>
              <a:gs pos="0">
                <a:schemeClr val="accent5">
                  <a:alpha val="16000"/>
                </a:schemeClr>
              </a:gs>
              <a:gs pos="54000">
                <a:schemeClr val="accent5"/>
              </a:gs>
              <a:gs pos="100000">
                <a:schemeClr val="accent5">
                  <a:alpha val="0"/>
                </a:schemeClr>
              </a:gs>
            </a:gsLst>
            <a:lin ang="5400000" scaled="1"/>
            <a:tileRect/>
          </a:gradFill>
          <a:ln w="38100">
            <a:noFill/>
            <a:headEnd type="none" w="med" len="med"/>
            <a:tailEnd type="none" w="med" len="med"/>
          </a:ln>
          <a:effectLst>
            <a:softEdge rad="63500"/>
          </a:effectLst>
          <a:scene3d>
            <a:camera prst="orthographicFront">
              <a:rot lat="0" lon="0" rev="0"/>
            </a:camera>
            <a:lightRig rig="threePt" dir="t">
              <a:rot lat="0" lon="0" rev="9000000"/>
            </a:lightRig>
          </a:scene3d>
          <a:sp3d prstMaterial="flat">
            <a:extrusionClr>
              <a:srgbClr val="C00000"/>
            </a:extrusionClr>
            <a:contourClr>
              <a:srgbClr val="FF9D17"/>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lstStyle/>
          <a:p>
            <a:pPr algn="ctr" defTabSz="914099" fontAlgn="base">
              <a:lnSpc>
                <a:spcPts val="2400"/>
              </a:lnSpc>
              <a:spcBef>
                <a:spcPct val="0"/>
              </a:spcBef>
              <a:spcAft>
                <a:spcPct val="0"/>
              </a:spcAft>
            </a:pPr>
            <a:r>
              <a:rPr lang="en-US" sz="3600" dirty="0" smtClean="0">
                <a:solidFill>
                  <a:srgbClr val="FFFFFF"/>
                </a:solidFill>
                <a:effectLst>
                  <a:outerShdw blurRad="38100" dist="38100" dir="2700000" algn="tl">
                    <a:srgbClr val="000000">
                      <a:alpha val="43137"/>
                    </a:srgbClr>
                  </a:outerShdw>
                </a:effectLst>
                <a:latin typeface="+mj-lt"/>
              </a:rPr>
              <a:t>1 Year </a:t>
            </a:r>
            <a:r>
              <a:rPr lang="en-US" sz="2800" dirty="0" smtClean="0">
                <a:solidFill>
                  <a:srgbClr val="FFFFFF"/>
                </a:solidFill>
                <a:effectLst>
                  <a:outerShdw blurRad="38100" dist="38100" dir="2700000" algn="tl">
                    <a:srgbClr val="000000">
                      <a:alpha val="43137"/>
                    </a:srgbClr>
                  </a:outerShdw>
                </a:effectLst>
                <a:latin typeface="+mj-lt"/>
              </a:rPr>
              <a:t>Subscription!</a:t>
            </a:r>
          </a:p>
        </p:txBody>
      </p:sp>
      <p:pic>
        <p:nvPicPr>
          <p:cNvPr id="12" name="Picture 11" descr="Zune white front.PNG"/>
          <p:cNvPicPr>
            <a:picLocks noChangeAspect="1"/>
          </p:cNvPicPr>
          <p:nvPr/>
        </p:nvPicPr>
        <p:blipFill>
          <a:blip r:embed="rId5" cstate="screen"/>
          <a:srcRect/>
          <a:stretch>
            <a:fillRect/>
          </a:stretch>
        </p:blipFill>
        <p:spPr>
          <a:xfrm>
            <a:off x="6553200" y="2667000"/>
            <a:ext cx="1563478" cy="3165089"/>
          </a:xfrm>
          <a:prstGeom prst="rect">
            <a:avLst/>
          </a:prstGeom>
          <a:noFill/>
          <a:ln>
            <a:noFill/>
          </a:ln>
          <a:effectLst/>
        </p:spPr>
      </p:pic>
      <p:pic>
        <p:nvPicPr>
          <p:cNvPr id="13" name="Picture 12" descr="msdn_1inch_rgb.png"/>
          <p:cNvPicPr>
            <a:picLocks noChangeAspect="1"/>
          </p:cNvPicPr>
          <p:nvPr/>
        </p:nvPicPr>
        <p:blipFill>
          <a:blip r:embed="rId6"/>
          <a:stretch>
            <a:fillRect/>
          </a:stretch>
        </p:blipFill>
        <p:spPr bwMode="invGray">
          <a:xfrm>
            <a:off x="4826000" y="3429000"/>
            <a:ext cx="1651000" cy="838200"/>
          </a:xfrm>
          <a:prstGeom prst="rect">
            <a:avLst/>
          </a:prstGeom>
        </p:spPr>
      </p:pic>
      <p:grpSp>
        <p:nvGrpSpPr>
          <p:cNvPr id="7" name="Group 17"/>
          <p:cNvGrpSpPr/>
          <p:nvPr/>
        </p:nvGrpSpPr>
        <p:grpSpPr>
          <a:xfrm>
            <a:off x="2009775" y="800100"/>
            <a:ext cx="2170113" cy="4685811"/>
            <a:chOff x="2009775" y="800100"/>
            <a:chExt cx="2170113" cy="4685811"/>
          </a:xfrm>
        </p:grpSpPr>
        <p:pic>
          <p:nvPicPr>
            <p:cNvPr id="15" name="Picture 14" descr="winvista.png"/>
            <p:cNvPicPr>
              <a:picLocks noChangeAspect="1"/>
            </p:cNvPicPr>
            <p:nvPr/>
          </p:nvPicPr>
          <p:blipFill>
            <a:blip r:embed="rId7" cstate="screen"/>
            <a:stretch>
              <a:fillRect/>
            </a:stretch>
          </p:blipFill>
          <p:spPr>
            <a:xfrm>
              <a:off x="2142049" y="2877038"/>
              <a:ext cx="1621402" cy="2608873"/>
            </a:xfrm>
            <a:prstGeom prst="rect">
              <a:avLst/>
            </a:prstGeom>
          </p:spPr>
        </p:pic>
        <p:pic>
          <p:nvPicPr>
            <p:cNvPr id="16" name="Picture 3" descr="C:\Documents and Settings\Jessica Mans\Desktop\In progress\TechEd\V_UltEN_3DP.png"/>
            <p:cNvPicPr>
              <a:picLocks noChangeAspect="1" noChangeArrowheads="1"/>
            </p:cNvPicPr>
            <p:nvPr/>
          </p:nvPicPr>
          <p:blipFill>
            <a:blip r:embed="rId8" cstate="screen"/>
            <a:srcRect/>
            <a:stretch>
              <a:fillRect/>
            </a:stretch>
          </p:blipFill>
          <p:spPr bwMode="auto">
            <a:xfrm>
              <a:off x="2009775" y="800100"/>
              <a:ext cx="2170113" cy="2392363"/>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63" presetClass="path" presetSubtype="0" decel="50000" fill="hold" grpId="1" nodeType="withEffect">
                                  <p:stCondLst>
                                    <p:cond delay="0"/>
                                  </p:stCondLst>
                                  <p:childTnLst>
                                    <p:animMotion origin="layout" path="M -0.25 -1.48148E-6 L 3.33333E-6 -1.48148E-6 " pathEditMode="relative" rAng="0" ptsTypes="AA">
                                      <p:cBhvr>
                                        <p:cTn id="9" dur="1000" fill="hold"/>
                                        <p:tgtEl>
                                          <p:spTgt spid="3"/>
                                        </p:tgtEl>
                                        <p:attrNameLst>
                                          <p:attrName>ppt_x</p:attrName>
                                          <p:attrName>ppt_y</p:attrName>
                                        </p:attrNameLst>
                                      </p:cBhvr>
                                      <p:rCtr x="125"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par>
                                <p:cTn id="13" presetID="64" presetClass="path" presetSubtype="0" decel="50000" fill="hold" grpId="1" nodeType="withEffect">
                                  <p:stCondLst>
                                    <p:cond delay="0"/>
                                  </p:stCondLst>
                                  <p:childTnLst>
                                    <p:animMotion origin="layout" path="M 4.16667E-6 0.33334 L 4.16667E-6 -3.33333E-6 " pathEditMode="relative" rAng="0" ptsTypes="AA">
                                      <p:cBhvr>
                                        <p:cTn id="14" dur="1000" fill="hold"/>
                                        <p:tgtEl>
                                          <p:spTgt spid="10"/>
                                        </p:tgtEl>
                                        <p:attrNameLst>
                                          <p:attrName>ppt_x</p:attrName>
                                          <p:attrName>ppt_y</p:attrName>
                                        </p:attrNameLst>
                                      </p:cBhvr>
                                      <p:rCtr x="0" y="-167"/>
                                    </p:animMotion>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0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000"/>
                                        <p:tgtEl>
                                          <p:spTgt spid="13"/>
                                        </p:tgtEl>
                                      </p:cBhvr>
                                    </p:animEffect>
                                  </p:childTnLst>
                                </p:cTn>
                              </p:par>
                            </p:childTnLst>
                          </p:cTn>
                        </p:par>
                        <p:par>
                          <p:cTn id="30" fill="hold">
                            <p:stCondLst>
                              <p:cond delay="4000"/>
                            </p:stCondLst>
                            <p:childTnLst>
                              <p:par>
                                <p:cTn id="31" presetID="53"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par>
                          <p:cTn id="36" fill="hold">
                            <p:stCondLst>
                              <p:cond delay="4500"/>
                            </p:stCondLst>
                            <p:childTnLst>
                              <p:par>
                                <p:cTn id="37" presetID="10"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0" grpId="0"/>
      <p:bldP spid="10" grpId="1"/>
      <p:bldP spid="11"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Q &amp;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1370012" y="1905000"/>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Q &amp; A</a:t>
            </a:r>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2B486"/>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2B486"/>
              </a:solidFill>
              <a:effectLst/>
              <a:uLnTx/>
              <a:uFillTx/>
              <a:latin typeface="+mn-lt"/>
              <a:ea typeface="+mn-ea"/>
              <a:cs typeface="+mn-cs"/>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Resources for Developers">
    <p:spTree>
      <p:nvGrpSpPr>
        <p:cNvPr id="1" name=""/>
        <p:cNvGrpSpPr/>
        <p:nvPr/>
      </p:nvGrpSpPr>
      <p:grpSpPr>
        <a:xfrm>
          <a:off x="0" y="0"/>
          <a:ext cx="0" cy="0"/>
          <a:chOff x="0" y="0"/>
          <a:chExt cx="0" cy="0"/>
        </a:xfrm>
      </p:grpSpPr>
      <p:sp>
        <p:nvSpPr>
          <p:cNvPr id="3" name="Rounded Rectangle 2"/>
          <p:cNvSpPr/>
          <p:nvPr/>
        </p:nvSpPr>
        <p:spPr bwMode="auto">
          <a:xfrm>
            <a:off x="0" y="990600"/>
            <a:ext cx="9144000" cy="838200"/>
          </a:xfrm>
          <a:prstGeom prst="roundRect">
            <a:avLst>
              <a:gd name="adj" fmla="val 50000"/>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p>
            <a:pPr algn="ctr" defTabSz="914099" fontAlgn="base">
              <a:spcBef>
                <a:spcPct val="0"/>
              </a:spcBef>
              <a:spcAft>
                <a:spcPct val="0"/>
              </a:spcAft>
              <a:defRPr/>
            </a:pPr>
            <a:endParaRPr lang="en-US" sz="16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 name="Rounded Rectangle 3"/>
          <p:cNvSpPr/>
          <p:nvPr/>
        </p:nvSpPr>
        <p:spPr bwMode="auto">
          <a:xfrm>
            <a:off x="0" y="3429000"/>
            <a:ext cx="5867400" cy="838200"/>
          </a:xfrm>
          <a:prstGeom prst="roundRect">
            <a:avLst>
              <a:gd name="adj" fmla="val 50000"/>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p>
            <a:pPr algn="ctr" defTabSz="914099" fontAlgn="base">
              <a:spcBef>
                <a:spcPct val="0"/>
              </a:spcBef>
              <a:spcAft>
                <a:spcPct val="0"/>
              </a:spcAft>
              <a:defRPr/>
            </a:pPr>
            <a:endParaRPr lang="en-US" sz="16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5" name="Picture 4" descr="C:\Users\bmarb\AppData\Local\Temp\msohtmlclip1\01\clip_image001.png"/>
          <p:cNvPicPr>
            <a:picLocks noChangeAspect="1" noChangeArrowheads="1"/>
          </p:cNvPicPr>
          <p:nvPr/>
        </p:nvPicPr>
        <p:blipFill>
          <a:blip r:embed="rId2"/>
          <a:srcRect/>
          <a:stretch>
            <a:fillRect/>
          </a:stretch>
        </p:blipFill>
        <p:spPr bwMode="auto">
          <a:xfrm>
            <a:off x="4579144" y="2209800"/>
            <a:ext cx="4183856" cy="3213202"/>
          </a:xfrm>
          <a:prstGeom prst="rect">
            <a:avLst/>
          </a:prstGeom>
          <a:noFill/>
          <a:ln>
            <a:noFill/>
          </a:ln>
          <a:effectLst>
            <a:glow rad="101600">
              <a:schemeClr val="accent6">
                <a:satMod val="175000"/>
                <a:alpha val="40000"/>
              </a:schemeClr>
            </a:glow>
            <a:reflection blurRad="6350" stA="52000" endA="300" endPos="35000" dir="5400000" sy="-100000" algn="bl" rotWithShape="0"/>
          </a:effectLst>
          <a:scene3d>
            <a:camera prst="perspectiveHeroicExtremeLeftFacing" fov="3000000">
              <a:rot lat="777496" lon="1390288" rev="21572207"/>
            </a:camera>
            <a:lightRig rig="threePt" dir="t"/>
          </a:scene3d>
        </p:spPr>
      </p:pic>
      <p:grpSp>
        <p:nvGrpSpPr>
          <p:cNvPr id="2" name="Group 29"/>
          <p:cNvGrpSpPr/>
          <p:nvPr/>
        </p:nvGrpSpPr>
        <p:grpSpPr>
          <a:xfrm>
            <a:off x="228600" y="1247775"/>
            <a:ext cx="457200" cy="457200"/>
            <a:chOff x="0" y="1400175"/>
            <a:chExt cx="457200" cy="457200"/>
          </a:xfrm>
        </p:grpSpPr>
        <p:sp>
          <p:nvSpPr>
            <p:cNvPr id="7" name="Oval 6"/>
            <p:cNvSpPr/>
            <p:nvPr/>
          </p:nvSpPr>
          <p:spPr>
            <a:xfrm>
              <a:off x="161365" y="1561540"/>
              <a:ext cx="152400" cy="152400"/>
            </a:xfrm>
            <a:prstGeom prst="ellipse">
              <a:avLst/>
            </a:prstGeom>
            <a:gradFill flip="none" rotWithShape="1">
              <a:gsLst>
                <a:gs pos="10000">
                  <a:srgbClr val="C0504D">
                    <a:lumMod val="50000"/>
                  </a:srgbClr>
                </a:gs>
                <a:gs pos="100000">
                  <a:srgbClr val="F79646">
                    <a:lumMod val="50000"/>
                  </a:srgbClr>
                </a:gs>
              </a:gsLst>
              <a:path path="shape">
                <a:fillToRect l="50000" t="50000" r="50000" b="50000"/>
              </a:path>
              <a:tileRect/>
            </a:gradFill>
            <a:ln w="12700" cap="flat" cmpd="sng" algn="ctr">
              <a:gradFill>
                <a:gsLst>
                  <a:gs pos="0">
                    <a:srgbClr val="F79646">
                      <a:lumMod val="75000"/>
                    </a:srgbClr>
                  </a:gs>
                  <a:gs pos="100000">
                    <a:srgbClr val="F79646"/>
                  </a:gs>
                </a:gsLst>
                <a:lin ang="5400000" scaled="0"/>
              </a:gradFill>
              <a:prstDash val="solid"/>
            </a:ln>
            <a:effectLst/>
            <a:scene3d>
              <a:camera prst="orthographicFront"/>
              <a:lightRig rig="threePt" dir="t">
                <a:rot lat="0" lon="0" rev="4800000"/>
              </a:lightRig>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Oval 7"/>
            <p:cNvSpPr/>
            <p:nvPr/>
          </p:nvSpPr>
          <p:spPr>
            <a:xfrm>
              <a:off x="0" y="1400175"/>
              <a:ext cx="457200" cy="457200"/>
            </a:xfrm>
            <a:prstGeom prst="ellipse">
              <a:avLst/>
            </a:prstGeom>
            <a:solidFill>
              <a:srgbClr val="FFC000"/>
            </a:solidFill>
            <a:ln w="25400" cap="flat" cmpd="sng" algn="ctr">
              <a:noFill/>
              <a:prstDash val="solid"/>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 name="Oval 8"/>
            <p:cNvSpPr/>
            <p:nvPr/>
          </p:nvSpPr>
          <p:spPr>
            <a:xfrm>
              <a:off x="152400" y="1552575"/>
              <a:ext cx="152400" cy="152400"/>
            </a:xfrm>
            <a:prstGeom prst="ellipse">
              <a:avLst/>
            </a:prstGeom>
            <a:solidFill>
              <a:sysClr val="window" lastClr="FFFFFF"/>
            </a:solidFill>
            <a:ln w="12700" cap="flat" cmpd="sng" algn="ctr">
              <a:solidFill>
                <a:srgbClr val="FFF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6" name="Group 33"/>
          <p:cNvGrpSpPr/>
          <p:nvPr/>
        </p:nvGrpSpPr>
        <p:grpSpPr>
          <a:xfrm>
            <a:off x="228600" y="3671887"/>
            <a:ext cx="457200" cy="457200"/>
            <a:chOff x="0" y="1400175"/>
            <a:chExt cx="457200" cy="457200"/>
          </a:xfrm>
        </p:grpSpPr>
        <p:sp>
          <p:nvSpPr>
            <p:cNvPr id="11" name="Oval 10"/>
            <p:cNvSpPr/>
            <p:nvPr/>
          </p:nvSpPr>
          <p:spPr>
            <a:xfrm>
              <a:off x="161365" y="1561540"/>
              <a:ext cx="152400" cy="152400"/>
            </a:xfrm>
            <a:prstGeom prst="ellipse">
              <a:avLst/>
            </a:prstGeom>
            <a:gradFill flip="none" rotWithShape="1">
              <a:gsLst>
                <a:gs pos="10000">
                  <a:srgbClr val="C0504D">
                    <a:lumMod val="50000"/>
                  </a:srgbClr>
                </a:gs>
                <a:gs pos="100000">
                  <a:srgbClr val="F79646">
                    <a:lumMod val="50000"/>
                  </a:srgbClr>
                </a:gs>
              </a:gsLst>
              <a:path path="shape">
                <a:fillToRect l="50000" t="50000" r="50000" b="50000"/>
              </a:path>
              <a:tileRect/>
            </a:gradFill>
            <a:ln w="12700" cap="flat" cmpd="sng" algn="ctr">
              <a:gradFill>
                <a:gsLst>
                  <a:gs pos="0">
                    <a:srgbClr val="F79646">
                      <a:lumMod val="75000"/>
                    </a:srgbClr>
                  </a:gs>
                  <a:gs pos="100000">
                    <a:srgbClr val="F79646"/>
                  </a:gs>
                </a:gsLst>
                <a:lin ang="5400000" scaled="0"/>
              </a:gradFill>
              <a:prstDash val="solid"/>
            </a:ln>
            <a:effectLst/>
            <a:scene3d>
              <a:camera prst="orthographicFront"/>
              <a:lightRig rig="threePt" dir="t">
                <a:rot lat="0" lon="0" rev="4800000"/>
              </a:lightRig>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 name="Oval 11"/>
            <p:cNvSpPr/>
            <p:nvPr/>
          </p:nvSpPr>
          <p:spPr>
            <a:xfrm>
              <a:off x="0" y="1400175"/>
              <a:ext cx="457200" cy="457200"/>
            </a:xfrm>
            <a:prstGeom prst="ellipse">
              <a:avLst/>
            </a:prstGeom>
            <a:solidFill>
              <a:srgbClr val="FFC000"/>
            </a:solidFill>
            <a:ln w="25400" cap="flat" cmpd="sng" algn="ctr">
              <a:noFill/>
              <a:prstDash val="solid"/>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 name="Oval 12"/>
            <p:cNvSpPr/>
            <p:nvPr/>
          </p:nvSpPr>
          <p:spPr>
            <a:xfrm>
              <a:off x="152400" y="1552575"/>
              <a:ext cx="152400" cy="152400"/>
            </a:xfrm>
            <a:prstGeom prst="ellipse">
              <a:avLst/>
            </a:prstGeom>
            <a:solidFill>
              <a:sysClr val="window" lastClr="FFFFFF"/>
            </a:solidFill>
            <a:ln w="12700" cap="flat" cmpd="sng" algn="ctr">
              <a:solidFill>
                <a:srgbClr val="FFF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15" name="Oval 14"/>
          <p:cNvSpPr/>
          <p:nvPr/>
        </p:nvSpPr>
        <p:spPr bwMode="auto">
          <a:xfrm>
            <a:off x="95250" y="1085850"/>
            <a:ext cx="762000" cy="762000"/>
          </a:xfrm>
          <a:prstGeom prst="ellipse">
            <a:avLst/>
          </a:prstGeom>
          <a:gradFill flip="none" rotWithShape="1">
            <a:gsLst>
              <a:gs pos="0">
                <a:schemeClr val="tx1"/>
              </a:gs>
              <a:gs pos="100000">
                <a:schemeClr val="tx1">
                  <a:alpha val="0"/>
                </a:schemeClr>
              </a:gs>
            </a:gsLst>
            <a:path path="shape">
              <a:fillToRect l="50000" t="50000" r="50000" b="50000"/>
            </a:path>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Trebuchet MS" pitchFamily="34" charset="0"/>
            </a:endParaRPr>
          </a:p>
        </p:txBody>
      </p:sp>
      <p:sp>
        <p:nvSpPr>
          <p:cNvPr id="16" name="Oval 15"/>
          <p:cNvSpPr/>
          <p:nvPr/>
        </p:nvSpPr>
        <p:spPr bwMode="auto">
          <a:xfrm>
            <a:off x="95250" y="3519487"/>
            <a:ext cx="762000" cy="762000"/>
          </a:xfrm>
          <a:prstGeom prst="ellipse">
            <a:avLst/>
          </a:prstGeom>
          <a:gradFill flip="none" rotWithShape="1">
            <a:gsLst>
              <a:gs pos="0">
                <a:schemeClr val="tx1"/>
              </a:gs>
              <a:gs pos="100000">
                <a:schemeClr val="tx1">
                  <a:alpha val="0"/>
                </a:schemeClr>
              </a:gs>
            </a:gsLst>
            <a:path path="shape">
              <a:fillToRect l="50000" t="50000" r="50000" b="50000"/>
            </a:path>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Trebuchet MS" pitchFamily="34" charset="0"/>
            </a:endParaRPr>
          </a:p>
        </p:txBody>
      </p:sp>
      <p:pic>
        <p:nvPicPr>
          <p:cNvPr id="17" name="Picture 16" descr="msdn_1inch_rgb.png"/>
          <p:cNvPicPr>
            <a:picLocks noChangeAspect="1"/>
          </p:cNvPicPr>
          <p:nvPr/>
        </p:nvPicPr>
        <p:blipFill>
          <a:blip r:embed="rId3"/>
          <a:stretch>
            <a:fillRect/>
          </a:stretch>
        </p:blipFill>
        <p:spPr bwMode="invGray">
          <a:xfrm>
            <a:off x="838200" y="3505200"/>
            <a:ext cx="1857375" cy="942975"/>
          </a:xfrm>
          <a:prstGeom prst="rect">
            <a:avLst/>
          </a:prstGeom>
        </p:spPr>
      </p:pic>
      <p:sp>
        <p:nvSpPr>
          <p:cNvPr id="18" name="Rectangle 17"/>
          <p:cNvSpPr/>
          <p:nvPr/>
        </p:nvSpPr>
        <p:spPr>
          <a:xfrm>
            <a:off x="838200" y="2286000"/>
            <a:ext cx="4572000" cy="954107"/>
          </a:xfrm>
          <a:prstGeom prst="rect">
            <a:avLst/>
          </a:prstGeom>
        </p:spPr>
        <p:txBody>
          <a:bodyPr>
            <a:spAutoFit/>
          </a:bodyPr>
          <a:lstStyle/>
          <a:p>
            <a:pPr>
              <a:spcBef>
                <a:spcPts val="600"/>
              </a:spcBef>
            </a:pPr>
            <a:r>
              <a:rPr lang="en-US" sz="2000" dirty="0" smtClean="0">
                <a:hlinkClick r:id="rId4"/>
              </a:rPr>
              <a:t>www.microsoft.com/teched</a:t>
            </a:r>
            <a:r>
              <a:rPr lang="en-US" sz="2000" dirty="0" smtClean="0"/>
              <a:t> </a:t>
            </a:r>
          </a:p>
          <a:p>
            <a:pPr marL="0" lvl="1" indent="0">
              <a:lnSpc>
                <a:spcPct val="100000"/>
              </a:lnSpc>
              <a:spcBef>
                <a:spcPts val="0"/>
              </a:spcBef>
              <a:buNone/>
              <a:tabLst>
                <a:tab pos="1828800" algn="l"/>
              </a:tabLst>
            </a:pPr>
            <a:r>
              <a:rPr lang="en-US" dirty="0" err="1" smtClean="0"/>
              <a:t>Tech·Talks</a:t>
            </a:r>
            <a:r>
              <a:rPr lang="en-US" dirty="0" smtClean="0"/>
              <a:t>	 </a:t>
            </a:r>
            <a:r>
              <a:rPr lang="en-US" dirty="0" err="1" smtClean="0"/>
              <a:t>Tech·Ed</a:t>
            </a:r>
            <a:r>
              <a:rPr lang="en-US" dirty="0" smtClean="0"/>
              <a:t> Bloggers</a:t>
            </a:r>
          </a:p>
          <a:p>
            <a:pPr marL="0" lvl="1" indent="0">
              <a:lnSpc>
                <a:spcPct val="100000"/>
              </a:lnSpc>
              <a:spcBef>
                <a:spcPts val="0"/>
              </a:spcBef>
              <a:buNone/>
              <a:tabLst>
                <a:tab pos="1828800" algn="l"/>
              </a:tabLst>
            </a:pPr>
            <a:r>
              <a:rPr lang="en-US" dirty="0" smtClean="0"/>
              <a:t>Live Simulcasts	Virtual Labs</a:t>
            </a:r>
          </a:p>
        </p:txBody>
      </p:sp>
      <p:sp>
        <p:nvSpPr>
          <p:cNvPr id="19" name="Rectangle 18"/>
          <p:cNvSpPr/>
          <p:nvPr/>
        </p:nvSpPr>
        <p:spPr>
          <a:xfrm>
            <a:off x="838200" y="4419600"/>
            <a:ext cx="4572000" cy="1046440"/>
          </a:xfrm>
          <a:prstGeom prst="rect">
            <a:avLst/>
          </a:prstGeom>
        </p:spPr>
        <p:txBody>
          <a:bodyPr>
            <a:spAutoFit/>
          </a:bodyPr>
          <a:lstStyle/>
          <a:p>
            <a:pPr>
              <a:spcBef>
                <a:spcPts val="600"/>
              </a:spcBef>
              <a:tabLst>
                <a:tab pos="1828800" algn="l"/>
              </a:tabLst>
            </a:pPr>
            <a:r>
              <a:rPr lang="en-US" sz="2000" dirty="0" smtClean="0">
                <a:hlinkClick r:id="rId5"/>
              </a:rPr>
              <a:t>http://microsoft.com/msdn</a:t>
            </a:r>
            <a:r>
              <a:rPr lang="en-US" sz="2400" b="1" dirty="0" smtClean="0"/>
              <a:t>  </a:t>
            </a:r>
            <a:endParaRPr lang="en-US" sz="2400" dirty="0" smtClean="0"/>
          </a:p>
          <a:p>
            <a:pPr marL="0" lvl="1" indent="0">
              <a:lnSpc>
                <a:spcPct val="100000"/>
              </a:lnSpc>
              <a:spcBef>
                <a:spcPts val="0"/>
              </a:spcBef>
              <a:buNone/>
              <a:tabLst>
                <a:tab pos="1828800" algn="l"/>
              </a:tabLst>
            </a:pPr>
            <a:endParaRPr lang="en-US" dirty="0" smtClean="0"/>
          </a:p>
          <a:p>
            <a:pPr marL="0" lvl="1" indent="0">
              <a:lnSpc>
                <a:spcPct val="100000"/>
              </a:lnSpc>
              <a:spcBef>
                <a:spcPts val="0"/>
              </a:spcBef>
              <a:buNone/>
              <a:tabLst>
                <a:tab pos="1828800" algn="l"/>
              </a:tabLst>
            </a:pPr>
            <a:r>
              <a:rPr lang="en-US" sz="2000" dirty="0" smtClean="0"/>
              <a:t>Developer’s Kit, Licenses, and MORE!</a:t>
            </a:r>
          </a:p>
        </p:txBody>
      </p:sp>
      <p:pic>
        <p:nvPicPr>
          <p:cNvPr id="20" name="Picture 19" descr="TechEd_online.png"/>
          <p:cNvPicPr>
            <a:picLocks noChangeAspect="1"/>
          </p:cNvPicPr>
          <p:nvPr/>
        </p:nvPicPr>
        <p:blipFill>
          <a:blip r:embed="rId6"/>
          <a:stretch>
            <a:fillRect/>
          </a:stretch>
        </p:blipFill>
        <p:spPr bwMode="invGray">
          <a:xfrm>
            <a:off x="914400" y="1209675"/>
            <a:ext cx="2409825" cy="1076325"/>
          </a:xfrm>
          <a:prstGeom prst="rect">
            <a:avLst/>
          </a:prstGeom>
        </p:spPr>
      </p:pic>
      <p:sp>
        <p:nvSpPr>
          <p:cNvPr id="22" name="Title 1"/>
          <p:cNvSpPr txBox="1">
            <a:spLocks/>
          </p:cNvSpPr>
          <p:nvPr/>
        </p:nvSpPr>
        <p:spPr>
          <a:xfrm>
            <a:off x="381000" y="228600"/>
            <a:ext cx="8375946" cy="664797"/>
          </a:xfrm>
          <a:prstGeom prst="rect">
            <a:avLst/>
          </a:prstGeom>
        </p:spPr>
        <p:txBody>
          <a:bodyPr vert="horz" wrap="square" lIns="0" tIns="0" rIns="0" bIns="0" rtlCol="0" anchor="t">
            <a:normAutofit/>
          </a:body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smtClean="0">
                <a:ln w="3175">
                  <a:noFill/>
                </a:ln>
                <a:solidFill>
                  <a:schemeClr val="tx1"/>
                </a:solidFill>
                <a:effectLst/>
                <a:uLnTx/>
                <a:uFillTx/>
                <a:latin typeface="Calibri" pitchFamily="34" charset="0"/>
                <a:ea typeface="+mn-ea"/>
                <a:cs typeface="Arial" charset="0"/>
              </a:rPr>
              <a:t>Resources for Developers</a:t>
            </a:r>
            <a:endParaRPr kumimoji="0" lang="en-US" sz="4800" b="0" i="0" u="none" strike="noStrike" kern="1200" cap="none" spc="-100" normalizeH="0" baseline="0" noProof="0" dirty="0">
              <a:ln w="3175">
                <a:noFill/>
              </a:ln>
              <a:solidFill>
                <a:schemeClr val="tx1"/>
              </a:solidFill>
              <a:effectLst/>
              <a:uLnTx/>
              <a:uFillTx/>
              <a:latin typeface="Calibri" pitchFamily="34" charset="0"/>
              <a:ea typeface="+mn-ea"/>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par>
                          <p:cTn id="9" fill="hold">
                            <p:stCondLst>
                              <p:cond delay="0"/>
                            </p:stCondLst>
                            <p:childTnLst>
                              <p:par>
                                <p:cTn id="10" presetID="10" presetClass="exit" presetSubtype="0" fill="hold" grpId="1" nodeType="afterEffect">
                                  <p:stCondLst>
                                    <p:cond delay="200"/>
                                  </p:stCondLst>
                                  <p:childTnLst>
                                    <p:animEffect transition="out" filter="fade">
                                      <p:cBhvr>
                                        <p:cTn id="11" dur="2000"/>
                                        <p:tgtEl>
                                          <p:spTgt spid="15"/>
                                        </p:tgtEl>
                                      </p:cBhvr>
                                    </p:animEffect>
                                    <p:set>
                                      <p:cBhvr>
                                        <p:cTn id="12" dur="1" fill="hold">
                                          <p:stCondLst>
                                            <p:cond delay="1999"/>
                                          </p:stCondLst>
                                        </p:cTn>
                                        <p:tgtEl>
                                          <p:spTgt spid="15"/>
                                        </p:tgtEl>
                                        <p:attrNameLst>
                                          <p:attrName>style.visibility</p:attrName>
                                        </p:attrNameLst>
                                      </p:cBhvr>
                                      <p:to>
                                        <p:strVal val="hidden"/>
                                      </p:to>
                                    </p:set>
                                  </p:childTnLst>
                                </p:cTn>
                              </p:par>
                              <p:par>
                                <p:cTn id="13" presetID="1" presetClass="entr" presetSubtype="0" fill="hold" grpId="0" nodeType="withEffect">
                                  <p:stCondLst>
                                    <p:cond delay="80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800"/>
                                  </p:stCondLst>
                                  <p:childTnLst>
                                    <p:set>
                                      <p:cBhvr>
                                        <p:cTn id="16" dur="1" fill="hold">
                                          <p:stCondLst>
                                            <p:cond delay="0"/>
                                          </p:stCondLst>
                                        </p:cTn>
                                        <p:tgtEl>
                                          <p:spTgt spid="6"/>
                                        </p:tgtEl>
                                        <p:attrNameLst>
                                          <p:attrName>style.visibility</p:attrName>
                                        </p:attrNameLst>
                                      </p:cBhvr>
                                      <p:to>
                                        <p:strVal val="visible"/>
                                      </p:to>
                                    </p:set>
                                  </p:childTnLst>
                                </p:cTn>
                              </p:par>
                              <p:par>
                                <p:cTn id="17" presetID="10" presetClass="exit" presetSubtype="0" fill="hold" grpId="1" nodeType="withEffect">
                                  <p:stCondLst>
                                    <p:cond delay="1000"/>
                                  </p:stCondLst>
                                  <p:childTnLst>
                                    <p:animEffect transition="out" filter="fade">
                                      <p:cBhvr>
                                        <p:cTn id="18" dur="2000"/>
                                        <p:tgtEl>
                                          <p:spTgt spid="16"/>
                                        </p:tgtEl>
                                      </p:cBhvr>
                                    </p:animEffect>
                                    <p:set>
                                      <p:cBhvr>
                                        <p:cTn id="19" dur="1" fill="hold">
                                          <p:stCondLst>
                                            <p:cond delay="1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image" Target="../media/image2.png"/><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image" Target="../media/image1.pn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theme" Target="../theme/theme2.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image" Target="../media/image2.png"/><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image" Target="../media/image19.png"/><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theme" Target="../theme/theme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25.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4.xml"/><Relationship Id="rId17" Type="http://schemas.openxmlformats.org/officeDocument/2006/relationships/image" Target="../media/image29.png"/><Relationship Id="rId2" Type="http://schemas.openxmlformats.org/officeDocument/2006/relationships/slideLayout" Target="../slideLayouts/slideLayout57.xml"/><Relationship Id="rId16" Type="http://schemas.openxmlformats.org/officeDocument/2006/relationships/image" Target="../media/image28.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27.jpe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26.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theme" Target="../theme/theme5.xml"/><Relationship Id="rId1" Type="http://schemas.openxmlformats.org/officeDocument/2006/relationships/slideLayout" Target="../slideLayouts/slideLayout67.xml"/><Relationship Id="rId6" Type="http://schemas.openxmlformats.org/officeDocument/2006/relationships/image" Target="../media/image26.png"/><Relationship Id="rId5" Type="http://schemas.openxmlformats.org/officeDocument/2006/relationships/image" Target="../media/image27.jpeg"/><Relationship Id="rId4" Type="http://schemas.openxmlformats.org/officeDocument/2006/relationships/image" Target="../media/image2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054" y="228600"/>
            <a:ext cx="8375946"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7054" y="1420814"/>
            <a:ext cx="8375946" cy="21359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ContentForgroundOrange.png"/>
          <p:cNvPicPr>
            <a:picLocks noChangeAspect="1"/>
          </p:cNvPicPr>
          <p:nvPr/>
        </p:nvPicPr>
        <p:blipFill>
          <a:blip r:embed="rId11"/>
          <a:stretch>
            <a:fillRect/>
          </a:stretch>
        </p:blipFill>
        <p:spPr>
          <a:xfrm>
            <a:off x="895350" y="0"/>
            <a:ext cx="9144000" cy="6858000"/>
          </a:xfrm>
          <a:prstGeom prst="rect">
            <a:avLst/>
          </a:prstGeom>
        </p:spPr>
      </p:pic>
      <p:pic>
        <p:nvPicPr>
          <p:cNvPr id="5" name="Picture 4" descr="ContentForgroundOrange.png"/>
          <p:cNvPicPr>
            <a:picLocks noChangeAspect="1"/>
          </p:cNvPicPr>
          <p:nvPr/>
        </p:nvPicPr>
        <p:blipFill>
          <a:blip r:embed="rId11"/>
          <a:stretch>
            <a:fillRect/>
          </a:stretch>
        </p:blipFill>
        <p:spPr>
          <a:xfrm>
            <a:off x="-6350" y="0"/>
            <a:ext cx="9144000" cy="6858000"/>
          </a:xfrm>
          <a:prstGeom prst="rect">
            <a:avLst/>
          </a:prstGeom>
        </p:spPr>
      </p:pic>
    </p:spTree>
  </p:cSld>
  <p:clrMap bg1="dk1" tx1="lt1" bg2="dk2" tx2="lt2" accent1="accent1" accent2="accent2" accent3="accent3" accent4="accent4" accent5="accent5" accent6="accent6" hlink="hlink" folHlink="folHlink"/>
  <p:sldLayoutIdLst>
    <p:sldLayoutId id="2147483747" r:id="rId1"/>
    <p:sldLayoutId id="2147483740" r:id="rId2"/>
    <p:sldLayoutId id="2147483742" r:id="rId3"/>
    <p:sldLayoutId id="2147483745" r:id="rId4"/>
    <p:sldLayoutId id="2147483746" r:id="rId5"/>
    <p:sldLayoutId id="2147483741" r:id="rId6"/>
    <p:sldLayoutId id="2147483750" r:id="rId7"/>
    <p:sldLayoutId id="2147483748" r:id="rId8"/>
    <p:sldLayoutId id="2147483749" r:id="rId9"/>
  </p:sldLayoutIdLst>
  <p:transition>
    <p:fade/>
  </p:transition>
  <p:txStyles>
    <p:titleStyle>
      <a:lvl1pPr algn="l" defTabSz="914363" rtl="0" eaLnBrk="1" latinLnBrk="0" hangingPunct="1">
        <a:lnSpc>
          <a:spcPct val="90000"/>
        </a:lnSpc>
        <a:spcBef>
          <a:spcPct val="0"/>
        </a:spcBef>
        <a:buNone/>
        <a:defRPr lang="en-US" sz="4800" b="0" kern="1200" cap="none" spc="-100" baseline="0" dirty="0" smtClean="0">
          <a:ln w="3175">
            <a:noFill/>
          </a:ln>
          <a:solidFill>
            <a:schemeClr val="tx1"/>
          </a:solidFill>
          <a:effectLst/>
          <a:latin typeface="Calibri" pitchFamily="34" charset="0"/>
          <a:ea typeface="+mn-ea"/>
          <a:cs typeface="Arial" charset="0"/>
        </a:defRPr>
      </a:lvl1pPr>
    </p:titleStyle>
    <p:bodyStyle>
      <a:lvl1pPr marL="463550" indent="-463550" algn="l" defTabSz="914363" rtl="0" eaLnBrk="1" latinLnBrk="0" hangingPunct="1">
        <a:lnSpc>
          <a:spcPct val="90000"/>
        </a:lnSpc>
        <a:spcBef>
          <a:spcPct val="20000"/>
        </a:spcBef>
        <a:buSzPct val="120000"/>
        <a:buFontTx/>
        <a:buBlip>
          <a:blip r:embed="rId12"/>
        </a:buBlip>
        <a:defRPr sz="3200" kern="1200">
          <a:solidFill>
            <a:schemeClr val="tx1"/>
          </a:solidFill>
          <a:latin typeface="Calibri" pitchFamily="34" charset="0"/>
          <a:ea typeface="+mn-ea"/>
          <a:cs typeface="+mn-cs"/>
        </a:defRPr>
      </a:lvl1pPr>
      <a:lvl2pPr marL="833438" indent="-369888" algn="l" defTabSz="914363" rtl="0" eaLnBrk="1" latinLnBrk="0" hangingPunct="1">
        <a:lnSpc>
          <a:spcPct val="90000"/>
        </a:lnSpc>
        <a:spcBef>
          <a:spcPct val="20000"/>
        </a:spcBef>
        <a:buFontTx/>
        <a:buBlip>
          <a:blip r:embed="rId12"/>
        </a:buBlip>
        <a:defRPr sz="2800" kern="1200">
          <a:solidFill>
            <a:schemeClr val="tx1"/>
          </a:solidFill>
          <a:latin typeface="Calibri" pitchFamily="34" charset="0"/>
          <a:ea typeface="+mn-ea"/>
          <a:cs typeface="+mn-cs"/>
        </a:defRPr>
      </a:lvl2pPr>
      <a:lvl3pPr marL="1168400" indent="-346075" algn="l" defTabSz="914363" rtl="0" eaLnBrk="1" latinLnBrk="0" hangingPunct="1">
        <a:lnSpc>
          <a:spcPct val="90000"/>
        </a:lnSpc>
        <a:spcBef>
          <a:spcPct val="20000"/>
        </a:spcBef>
        <a:buFontTx/>
        <a:buBlip>
          <a:blip r:embed="rId12"/>
        </a:buBlip>
        <a:defRPr sz="2400" kern="1200">
          <a:solidFill>
            <a:schemeClr val="tx1"/>
          </a:solidFill>
          <a:latin typeface="Calibri" pitchFamily="34" charset="0"/>
          <a:ea typeface="+mn-ea"/>
          <a:cs typeface="+mn-cs"/>
        </a:defRPr>
      </a:lvl3pPr>
      <a:lvl4pPr marL="1516063" indent="-347663" algn="l" defTabSz="914363" rtl="0" eaLnBrk="1" latinLnBrk="0" hangingPunct="1">
        <a:lnSpc>
          <a:spcPct val="90000"/>
        </a:lnSpc>
        <a:spcBef>
          <a:spcPct val="20000"/>
        </a:spcBef>
        <a:buFontTx/>
        <a:buBlip>
          <a:blip r:embed="rId12"/>
        </a:buBlip>
        <a:defRPr sz="2400" kern="1200">
          <a:solidFill>
            <a:schemeClr val="tx1"/>
          </a:solidFill>
          <a:latin typeface="Calibri" pitchFamily="34" charset="0"/>
          <a:ea typeface="+mn-ea"/>
          <a:cs typeface="+mn-cs"/>
        </a:defRPr>
      </a:lvl4pPr>
      <a:lvl5pPr marL="1852613" indent="-325438" algn="l" defTabSz="914363" rtl="0" eaLnBrk="1" latinLnBrk="0" hangingPunct="1">
        <a:lnSpc>
          <a:spcPct val="90000"/>
        </a:lnSpc>
        <a:spcBef>
          <a:spcPct val="20000"/>
        </a:spcBef>
        <a:buFontTx/>
        <a:buBlip>
          <a:blip r:embed="rId12"/>
        </a:buBlip>
        <a:defRPr sz="2400" kern="1200">
          <a:solidFill>
            <a:schemeClr val="tx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054" y="228600"/>
            <a:ext cx="8375946"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7054" y="1420814"/>
            <a:ext cx="8375946" cy="212803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ContentForgroundOrange.png"/>
          <p:cNvPicPr>
            <a:picLocks noChangeAspect="1"/>
          </p:cNvPicPr>
          <p:nvPr/>
        </p:nvPicPr>
        <p:blipFill>
          <a:blip r:embed="rId25"/>
          <a:stretch>
            <a:fillRect/>
          </a:stretch>
        </p:blipFill>
        <p:spPr>
          <a:xfrm>
            <a:off x="0" y="0"/>
            <a:ext cx="9144000" cy="6858000"/>
          </a:xfrm>
          <a:prstGeom prst="rect">
            <a:avLst/>
          </a:prstGeom>
        </p:spPr>
      </p:pic>
      <p:pic>
        <p:nvPicPr>
          <p:cNvPr id="5" name="Picture 4" descr="ContentForgroundOrange.png"/>
          <p:cNvPicPr>
            <a:picLocks noChangeAspect="1"/>
          </p:cNvPicPr>
          <p:nvPr/>
        </p:nvPicPr>
        <p:blipFill>
          <a:blip r:embed="rId25"/>
          <a:stretch>
            <a:fillRect/>
          </a:stretch>
        </p:blipFill>
        <p:spPr>
          <a:xfrm>
            <a:off x="0" y="0"/>
            <a:ext cx="9144000" cy="6858000"/>
          </a:xfrm>
          <a:prstGeom prst="rect">
            <a:avLst/>
          </a:prstGeom>
        </p:spPr>
      </p:pic>
    </p:spTree>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Lst>
  <p:transition>
    <p:fade/>
  </p:transition>
  <p:txStyles>
    <p:titleStyle>
      <a:lvl1pPr algn="l" defTabSz="914363" rtl="0" eaLnBrk="1" latinLnBrk="0" hangingPunct="1">
        <a:lnSpc>
          <a:spcPct val="90000"/>
        </a:lnSpc>
        <a:spcBef>
          <a:spcPct val="0"/>
        </a:spcBef>
        <a:buNone/>
        <a:defRPr lang="en-US" sz="4800" b="0" kern="1200" cap="none" spc="-100" baseline="0" dirty="0" smtClean="0">
          <a:ln w="3175">
            <a:noFill/>
          </a:ln>
          <a:solidFill>
            <a:schemeClr val="tx1"/>
          </a:solidFill>
          <a:effectLst/>
          <a:latin typeface="Calibri" pitchFamily="34" charset="0"/>
          <a:ea typeface="+mn-ea"/>
          <a:cs typeface="Arial" charset="0"/>
        </a:defRPr>
      </a:lvl1pPr>
    </p:titleStyle>
    <p:bodyStyle>
      <a:lvl1pPr marL="463550" indent="-463550" algn="l" defTabSz="914363" rtl="0" eaLnBrk="1" latinLnBrk="0" hangingPunct="1">
        <a:lnSpc>
          <a:spcPct val="90000"/>
        </a:lnSpc>
        <a:spcBef>
          <a:spcPct val="20000"/>
        </a:spcBef>
        <a:buSzPct val="120000"/>
        <a:buFontTx/>
        <a:buBlip>
          <a:blip r:embed="rId26"/>
        </a:buBlip>
        <a:defRPr sz="3200" kern="1200">
          <a:solidFill>
            <a:schemeClr val="tx1"/>
          </a:solidFill>
          <a:latin typeface="Calibri" pitchFamily="34" charset="0"/>
          <a:ea typeface="+mn-ea"/>
          <a:cs typeface="+mn-cs"/>
        </a:defRPr>
      </a:lvl1pPr>
      <a:lvl2pPr marL="833438" indent="-369888" algn="l" defTabSz="914363" rtl="0" eaLnBrk="1" latinLnBrk="0" hangingPunct="1">
        <a:lnSpc>
          <a:spcPct val="90000"/>
        </a:lnSpc>
        <a:spcBef>
          <a:spcPct val="20000"/>
        </a:spcBef>
        <a:buFontTx/>
        <a:buBlip>
          <a:blip r:embed="rId26"/>
        </a:buBlip>
        <a:defRPr sz="2800" kern="1200">
          <a:solidFill>
            <a:schemeClr val="tx1"/>
          </a:solidFill>
          <a:latin typeface="Calibri" pitchFamily="34" charset="0"/>
          <a:ea typeface="+mn-ea"/>
          <a:cs typeface="+mn-cs"/>
        </a:defRPr>
      </a:lvl2pPr>
      <a:lvl3pPr marL="1168400" indent="-346075" algn="l" defTabSz="914363" rtl="0" eaLnBrk="1" latinLnBrk="0" hangingPunct="1">
        <a:lnSpc>
          <a:spcPct val="90000"/>
        </a:lnSpc>
        <a:spcBef>
          <a:spcPct val="20000"/>
        </a:spcBef>
        <a:buFontTx/>
        <a:buBlip>
          <a:blip r:embed="rId26"/>
        </a:buBlip>
        <a:defRPr sz="2400" kern="1200">
          <a:solidFill>
            <a:schemeClr val="tx1"/>
          </a:solidFill>
          <a:latin typeface="Calibri" pitchFamily="34" charset="0"/>
          <a:ea typeface="+mn-ea"/>
          <a:cs typeface="+mn-cs"/>
        </a:defRPr>
      </a:lvl3pPr>
      <a:lvl4pPr marL="1516063" indent="-347663" algn="l" defTabSz="914363" rtl="0" eaLnBrk="1" latinLnBrk="0" hangingPunct="1">
        <a:lnSpc>
          <a:spcPct val="90000"/>
        </a:lnSpc>
        <a:spcBef>
          <a:spcPct val="20000"/>
        </a:spcBef>
        <a:buFontTx/>
        <a:buBlip>
          <a:blip r:embed="rId26"/>
        </a:buBlip>
        <a:defRPr sz="2400" kern="1200">
          <a:solidFill>
            <a:schemeClr val="tx1"/>
          </a:solidFill>
          <a:latin typeface="Calibri" pitchFamily="34" charset="0"/>
          <a:ea typeface="+mn-ea"/>
          <a:cs typeface="+mn-cs"/>
        </a:defRPr>
      </a:lvl4pPr>
      <a:lvl5pPr marL="1852613" indent="-325438" algn="l" defTabSz="914363" rtl="0" eaLnBrk="1" latinLnBrk="0" hangingPunct="1">
        <a:lnSpc>
          <a:spcPct val="90000"/>
        </a:lnSpc>
        <a:spcBef>
          <a:spcPct val="20000"/>
        </a:spcBef>
        <a:buFontTx/>
        <a:buBlip>
          <a:blip r:embed="rId26"/>
        </a:buBlip>
        <a:defRPr sz="2400" kern="1200">
          <a:solidFill>
            <a:schemeClr val="tx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descr="ContentForground.png"/>
          <p:cNvPicPr>
            <a:picLocks noChangeAspect="1"/>
          </p:cNvPicPr>
          <p:nvPr/>
        </p:nvPicPr>
        <p:blipFill>
          <a:blip r:embed="rId25"/>
          <a:stretch>
            <a:fillRect/>
          </a:stretch>
        </p:blipFill>
        <p:spPr>
          <a:xfrm>
            <a:off x="0" y="0"/>
            <a:ext cx="9144000" cy="6858000"/>
          </a:xfrm>
          <a:prstGeom prst="rect">
            <a:avLst/>
          </a:prstGeom>
        </p:spPr>
      </p:pic>
      <p:pic>
        <p:nvPicPr>
          <p:cNvPr id="4" name="Picture 3" descr="ContentForground.png"/>
          <p:cNvPicPr>
            <a:picLocks noChangeAspect="1"/>
          </p:cNvPicPr>
          <p:nvPr/>
        </p:nvPicPr>
        <p:blipFill>
          <a:blip r:embed="rId25"/>
          <a:stretch>
            <a:fillRect/>
          </a:stretch>
        </p:blipFill>
        <p:spPr>
          <a:xfrm>
            <a:off x="0" y="0"/>
            <a:ext cx="9144000" cy="6858000"/>
          </a:xfrm>
          <a:prstGeom prst="rect">
            <a:avLst/>
          </a:prstGeom>
        </p:spPr>
      </p:pic>
      <p:sp>
        <p:nvSpPr>
          <p:cNvPr id="2" name="Title Placeholder 1"/>
          <p:cNvSpPr>
            <a:spLocks noGrp="1"/>
          </p:cNvSpPr>
          <p:nvPr>
            <p:ph type="title"/>
          </p:nvPr>
        </p:nvSpPr>
        <p:spPr>
          <a:xfrm>
            <a:off x="387054" y="228600"/>
            <a:ext cx="8375946"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7054" y="1420814"/>
            <a:ext cx="8375946" cy="212803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9" r:id="rId23"/>
  </p:sldLayoutIdLst>
  <p:transition>
    <p:fade/>
  </p:transition>
  <p:txStyles>
    <p:titleStyle>
      <a:lvl1pPr algn="l" defTabSz="914363" rtl="0" eaLnBrk="1" latinLnBrk="0" hangingPunct="1">
        <a:lnSpc>
          <a:spcPct val="90000"/>
        </a:lnSpc>
        <a:spcBef>
          <a:spcPct val="0"/>
        </a:spcBef>
        <a:buNone/>
        <a:defRPr lang="en-US" sz="4800" b="0" kern="1200" cap="none" spc="-100" baseline="0" dirty="0" smtClean="0">
          <a:ln w="3175">
            <a:noFill/>
          </a:ln>
          <a:solidFill>
            <a:schemeClr val="tx1"/>
          </a:solidFill>
          <a:effectLst/>
          <a:latin typeface="Calibri" pitchFamily="34" charset="0"/>
          <a:ea typeface="+mn-ea"/>
          <a:cs typeface="Arial" charset="0"/>
        </a:defRPr>
      </a:lvl1pPr>
    </p:titleStyle>
    <p:bodyStyle>
      <a:lvl1pPr marL="463550" indent="-463550" algn="l" defTabSz="914363" rtl="0" eaLnBrk="1" latinLnBrk="0" hangingPunct="1">
        <a:lnSpc>
          <a:spcPct val="90000"/>
        </a:lnSpc>
        <a:spcBef>
          <a:spcPct val="20000"/>
        </a:spcBef>
        <a:buSzPct val="120000"/>
        <a:buFontTx/>
        <a:buBlip>
          <a:blip r:embed="rId26"/>
        </a:buBlip>
        <a:defRPr sz="3200" kern="1200">
          <a:solidFill>
            <a:schemeClr val="tx1"/>
          </a:solidFill>
          <a:latin typeface="Calibri" pitchFamily="34" charset="0"/>
          <a:ea typeface="+mn-ea"/>
          <a:cs typeface="+mn-cs"/>
        </a:defRPr>
      </a:lvl1pPr>
      <a:lvl2pPr marL="833438" indent="-369888" algn="l" defTabSz="914363" rtl="0" eaLnBrk="1" latinLnBrk="0" hangingPunct="1">
        <a:lnSpc>
          <a:spcPct val="90000"/>
        </a:lnSpc>
        <a:spcBef>
          <a:spcPct val="20000"/>
        </a:spcBef>
        <a:buFontTx/>
        <a:buBlip>
          <a:blip r:embed="rId26"/>
        </a:buBlip>
        <a:defRPr sz="2800" kern="1200">
          <a:solidFill>
            <a:schemeClr val="tx1"/>
          </a:solidFill>
          <a:latin typeface="Calibri" pitchFamily="34" charset="0"/>
          <a:ea typeface="+mn-ea"/>
          <a:cs typeface="+mn-cs"/>
        </a:defRPr>
      </a:lvl2pPr>
      <a:lvl3pPr marL="1168400" indent="-346075" algn="l" defTabSz="914363" rtl="0" eaLnBrk="1" latinLnBrk="0" hangingPunct="1">
        <a:lnSpc>
          <a:spcPct val="90000"/>
        </a:lnSpc>
        <a:spcBef>
          <a:spcPct val="20000"/>
        </a:spcBef>
        <a:buFontTx/>
        <a:buBlip>
          <a:blip r:embed="rId26"/>
        </a:buBlip>
        <a:defRPr sz="2400" kern="1200">
          <a:solidFill>
            <a:schemeClr val="tx1"/>
          </a:solidFill>
          <a:latin typeface="Calibri" pitchFamily="34" charset="0"/>
          <a:ea typeface="+mn-ea"/>
          <a:cs typeface="+mn-cs"/>
        </a:defRPr>
      </a:lvl3pPr>
      <a:lvl4pPr marL="1516063" indent="-347663" algn="l" defTabSz="914363" rtl="0" eaLnBrk="1" latinLnBrk="0" hangingPunct="1">
        <a:lnSpc>
          <a:spcPct val="90000"/>
        </a:lnSpc>
        <a:spcBef>
          <a:spcPct val="20000"/>
        </a:spcBef>
        <a:buFontTx/>
        <a:buBlip>
          <a:blip r:embed="rId26"/>
        </a:buBlip>
        <a:defRPr sz="2400" kern="1200">
          <a:solidFill>
            <a:schemeClr val="tx1"/>
          </a:solidFill>
          <a:latin typeface="Calibri" pitchFamily="34" charset="0"/>
          <a:ea typeface="+mn-ea"/>
          <a:cs typeface="+mn-cs"/>
        </a:defRPr>
      </a:lvl4pPr>
      <a:lvl5pPr marL="1852613" indent="-325438" algn="l" defTabSz="914363" rtl="0" eaLnBrk="1" latinLnBrk="0" hangingPunct="1">
        <a:lnSpc>
          <a:spcPct val="90000"/>
        </a:lnSpc>
        <a:spcBef>
          <a:spcPct val="20000"/>
        </a:spcBef>
        <a:buFontTx/>
        <a:buBlip>
          <a:blip r:embed="rId26"/>
        </a:buBlip>
        <a:defRPr sz="2400" kern="1200">
          <a:solidFill>
            <a:schemeClr val="tx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0" y="1412875"/>
            <a:ext cx="8382000" cy="2135969"/>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15"/>
          <p:cNvPicPr>
            <a:picLocks noChangeAspect="1" noChangeArrowheads="1"/>
          </p:cNvPicPr>
          <p:nvPr/>
        </p:nvPicPr>
        <p:blipFill>
          <a:blip r:embed="rId13"/>
          <a:srcRect l="104"/>
          <a:stretch>
            <a:fillRect/>
          </a:stretch>
        </p:blipFill>
        <p:spPr bwMode="auto">
          <a:xfrm>
            <a:off x="0" y="6188075"/>
            <a:ext cx="9144000" cy="669925"/>
          </a:xfrm>
          <a:prstGeom prst="rect">
            <a:avLst/>
          </a:prstGeom>
          <a:noFill/>
          <a:ln w="12700">
            <a:noFill/>
            <a:miter lim="800000"/>
            <a:headEnd/>
            <a:tailEnd/>
          </a:ln>
          <a:effectLst/>
        </p:spPr>
      </p:pic>
      <p:pic>
        <p:nvPicPr>
          <p:cNvPr id="6" name="Picture 5" descr="Visual Studio icon.png"/>
          <p:cNvPicPr>
            <a:picLocks noChangeAspect="1"/>
          </p:cNvPicPr>
          <p:nvPr/>
        </p:nvPicPr>
        <p:blipFill>
          <a:blip r:embed="rId14" cstate="print"/>
          <a:stretch>
            <a:fillRect/>
          </a:stretch>
        </p:blipFill>
        <p:spPr>
          <a:xfrm>
            <a:off x="-32" y="6286520"/>
            <a:ext cx="873117" cy="5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devdays 09.jpg"/>
          <p:cNvPicPr>
            <a:picLocks noChangeAspect="1"/>
          </p:cNvPicPr>
          <p:nvPr/>
        </p:nvPicPr>
        <p:blipFill>
          <a:blip r:embed="rId15"/>
          <a:stretch>
            <a:fillRect/>
          </a:stretch>
        </p:blipFill>
        <p:spPr>
          <a:xfrm>
            <a:off x="6664977" y="6044400"/>
            <a:ext cx="2479023" cy="813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p:transition>
    <p:fade/>
  </p:transition>
  <p:txStyles>
    <p:titleStyle>
      <a:lvl1pPr algn="l" defTabSz="914363" rtl="0" eaLnBrk="1" latinLnBrk="0" hangingPunct="1">
        <a:lnSpc>
          <a:spcPct val="90000"/>
        </a:lnSpc>
        <a:spcBef>
          <a:spcPct val="0"/>
        </a:spcBef>
        <a:buNone/>
        <a:defRPr lang="en-US" sz="4800" b="0" kern="1200" cap="none" spc="-150"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Segoe" pitchFamily="34" charset="0"/>
          <a:ea typeface="+mn-ea"/>
          <a:cs typeface="Arial" charset="0"/>
        </a:defRPr>
      </a:lvl1pPr>
    </p:titleStyle>
    <p:bodyStyle>
      <a:lvl1pPr marL="396875" indent="-396875" algn="l" defTabSz="914363" rtl="0" eaLnBrk="1" latinLnBrk="0" hangingPunct="1">
        <a:lnSpc>
          <a:spcPct val="90000"/>
        </a:lnSpc>
        <a:spcBef>
          <a:spcPct val="20000"/>
        </a:spcBef>
        <a:buFontTx/>
        <a:buBlip>
          <a:blip r:embed="rId16"/>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17"/>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17"/>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17"/>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17"/>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3"/>
          <a:srcRect b="10453"/>
          <a:stretch>
            <a:fillRect/>
          </a:stretch>
        </p:blipFill>
        <p:spPr>
          <a:xfrm>
            <a:off x="0" y="1299706"/>
            <a:ext cx="9144000" cy="55582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15"/>
          <p:cNvPicPr>
            <a:picLocks noChangeAspect="1" noChangeArrowheads="1"/>
          </p:cNvPicPr>
          <p:nvPr/>
        </p:nvPicPr>
        <p:blipFill>
          <a:blip r:embed="rId4"/>
          <a:srcRect l="104"/>
          <a:stretch>
            <a:fillRect/>
          </a:stretch>
        </p:blipFill>
        <p:spPr bwMode="auto">
          <a:xfrm>
            <a:off x="0" y="6188075"/>
            <a:ext cx="9144000" cy="669925"/>
          </a:xfrm>
          <a:prstGeom prst="rect">
            <a:avLst/>
          </a:prstGeom>
          <a:noFill/>
          <a:ln w="12700">
            <a:noFill/>
            <a:miter lim="800000"/>
            <a:headEnd/>
            <a:tailEnd/>
          </a:ln>
          <a:effectLst/>
        </p:spPr>
      </p:pic>
      <p:pic>
        <p:nvPicPr>
          <p:cNvPr id="7" name="Picture 6" descr="devdays 09.jpg"/>
          <p:cNvPicPr>
            <a:picLocks noChangeAspect="1"/>
          </p:cNvPicPr>
          <p:nvPr/>
        </p:nvPicPr>
        <p:blipFill>
          <a:blip r:embed="rId5"/>
          <a:stretch>
            <a:fillRect/>
          </a:stretch>
        </p:blipFill>
        <p:spPr>
          <a:xfrm>
            <a:off x="6664977" y="6044400"/>
            <a:ext cx="2479023" cy="813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Visual Studio icon.png"/>
          <p:cNvPicPr>
            <a:picLocks noChangeAspect="1"/>
          </p:cNvPicPr>
          <p:nvPr/>
        </p:nvPicPr>
        <p:blipFill>
          <a:blip r:embed="rId6" cstate="print"/>
          <a:stretch>
            <a:fillRect/>
          </a:stretch>
        </p:blipFill>
        <p:spPr>
          <a:xfrm>
            <a:off x="0" y="6286520"/>
            <a:ext cx="873117" cy="5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 bg1="lt1" tx1="dk1" bg2="lt2" tx2="dk2" accent1="accent1" accent2="accent2" accent3="accent3" accent4="accent4" accent5="accent5" accent6="accent6" hlink="hlink" folHlink="folHlink"/>
  <p:sldLayoutIdLst>
    <p:sldLayoutId id="2147483813" r:id="rId1"/>
  </p:sldLayoutIdLst>
  <p:transition>
    <p:fade/>
  </p:transition>
  <p:txStyles>
    <p:titleStyle>
      <a:lvl1pPr algn="l" defTabSz="914363" rtl="0" eaLnBrk="1" latinLnBrk="0" hangingPunct="1">
        <a:lnSpc>
          <a:spcPct val="90000"/>
        </a:lnSpc>
        <a:spcBef>
          <a:spcPct val="0"/>
        </a:spcBef>
        <a:buNone/>
        <a:defRPr lang="en-US" sz="4800" b="0" kern="1200" cap="none" spc="-125" dirty="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latin typeface="Segoe"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dotnet.org.za/rudi" TargetMode="External"/><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emf"/><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emf"/><Relationship Id="rId2" Type="http://schemas.openxmlformats.org/officeDocument/2006/relationships/notesSlide" Target="../notesSlides/notesSlide9.xml"/><Relationship Id="rId16" Type="http://schemas.openxmlformats.org/officeDocument/2006/relationships/image" Target="../media/image51.emf"/><Relationship Id="rId1" Type="http://schemas.openxmlformats.org/officeDocument/2006/relationships/slideLayout" Target="../slideLayouts/slideLayout59.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emf"/><Relationship Id="rId15" Type="http://schemas.openxmlformats.org/officeDocument/2006/relationships/image" Target="../media/image50.emf"/><Relationship Id="rId10" Type="http://schemas.openxmlformats.org/officeDocument/2006/relationships/image" Target="../media/image45.png"/><Relationship Id="rId4" Type="http://schemas.openxmlformats.org/officeDocument/2006/relationships/image" Target="../media/image39.emf"/><Relationship Id="rId9" Type="http://schemas.openxmlformats.org/officeDocument/2006/relationships/image" Target="../media/image44.png"/><Relationship Id="rId1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notesSlide" Target="../notesSlides/notesSlide11.xml"/><Relationship Id="rId7" Type="http://schemas.openxmlformats.org/officeDocument/2006/relationships/image" Target="../media/image56.png"/><Relationship Id="rId12" Type="http://schemas.openxmlformats.org/officeDocument/2006/relationships/image" Target="../media/image61.emf"/><Relationship Id="rId2" Type="http://schemas.openxmlformats.org/officeDocument/2006/relationships/slideLayout" Target="../slideLayouts/slideLayout62.xml"/><Relationship Id="rId1" Type="http://schemas.openxmlformats.org/officeDocument/2006/relationships/tags" Target="../tags/tag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12.xml"/><Relationship Id="rId7" Type="http://schemas.openxmlformats.org/officeDocument/2006/relationships/image" Target="../media/image57.png"/><Relationship Id="rId2" Type="http://schemas.openxmlformats.org/officeDocument/2006/relationships/slideLayout" Target="../slideLayouts/slideLayout62.xml"/><Relationship Id="rId1" Type="http://schemas.openxmlformats.org/officeDocument/2006/relationships/tags" Target="../tags/tag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1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13.xml"/><Relationship Id="rId7" Type="http://schemas.openxmlformats.org/officeDocument/2006/relationships/image" Target="../media/image57.png"/><Relationship Id="rId2" Type="http://schemas.openxmlformats.org/officeDocument/2006/relationships/slideLayout" Target="../slideLayouts/slideLayout62.xml"/><Relationship Id="rId1" Type="http://schemas.openxmlformats.org/officeDocument/2006/relationships/tags" Target="../tags/tag4.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3.png"/><Relationship Id="rId4" Type="http://schemas.openxmlformats.org/officeDocument/2006/relationships/image" Target="../media/image54.png"/><Relationship Id="rId9"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hyperlink" Target="http://dotnet.org.za/rudi" TargetMode="External"/><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9.xml"/><Relationship Id="rId1" Type="http://schemas.openxmlformats.org/officeDocument/2006/relationships/tags" Target="../tags/tag5.xml"/></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notesSlide" Target="../notesSlides/notesSlide18.xml"/><Relationship Id="rId7" Type="http://schemas.openxmlformats.org/officeDocument/2006/relationships/diagramColors" Target="../diagrams/colors1.xml"/><Relationship Id="rId2" Type="http://schemas.openxmlformats.org/officeDocument/2006/relationships/slideLayout" Target="../slideLayouts/slideLayout62.xml"/><Relationship Id="rId1" Type="http://schemas.openxmlformats.org/officeDocument/2006/relationships/tags" Target="../tags/tag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0250" y="914400"/>
            <a:ext cx="7681913" cy="1523495"/>
          </a:xfrm>
        </p:spPr>
        <p:txBody>
          <a:bodyPr/>
          <a:lstStyle/>
          <a:p>
            <a:r>
              <a:rPr sz="4000" smtClean="0"/>
              <a:t>Five Cool Things to Know and Use for Smart Client Development with Microsoft Visual Studio 2008 and the Microsoft .NET Framework 3.5</a:t>
            </a:r>
            <a:endParaRPr lang="en-GB" sz="4000" dirty="0"/>
          </a:p>
        </p:txBody>
      </p:sp>
      <p:sp>
        <p:nvSpPr>
          <p:cNvPr id="3" name="Subtitle 2"/>
          <p:cNvSpPr>
            <a:spLocks noGrp="1"/>
          </p:cNvSpPr>
          <p:nvPr>
            <p:ph type="subTitle" idx="1"/>
          </p:nvPr>
        </p:nvSpPr>
        <p:spPr/>
        <p:txBody>
          <a:bodyPr/>
          <a:lstStyle/>
          <a:p>
            <a:r>
              <a:rPr lang="en-US" dirty="0" smtClean="0"/>
              <a:t>Rudi </a:t>
            </a:r>
            <a:r>
              <a:rPr lang="en-US" dirty="0" err="1" smtClean="0"/>
              <a:t>Grobler</a:t>
            </a:r>
            <a:endParaRPr lang="en-US" dirty="0" smtClean="0"/>
          </a:p>
          <a:p>
            <a:r>
              <a:rPr lang="en-US" dirty="0" smtClean="0">
                <a:hlinkClick r:id="rId3"/>
              </a:rPr>
              <a:t>http://dotnet.org.za/rudi</a:t>
            </a:r>
            <a:r>
              <a:rPr lang="en-US" dirty="0" smtClean="0"/>
              <a:t> </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5194300" y="2406650"/>
            <a:ext cx="3200400" cy="3244850"/>
          </a:xfrm>
          <a:prstGeom prst="rect">
            <a:avLst/>
          </a:prstGeom>
          <a:solidFill>
            <a:srgbClr val="92D05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56" name="Rectangle 55"/>
          <p:cNvSpPr/>
          <p:nvPr/>
        </p:nvSpPr>
        <p:spPr bwMode="auto">
          <a:xfrm>
            <a:off x="5372100" y="2584450"/>
            <a:ext cx="2889250" cy="2311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2" name="Title 1"/>
          <p:cNvSpPr>
            <a:spLocks noGrp="1"/>
          </p:cNvSpPr>
          <p:nvPr>
            <p:ph type="title"/>
          </p:nvPr>
        </p:nvSpPr>
        <p:spPr/>
        <p:txBody>
          <a:bodyPr/>
          <a:lstStyle/>
          <a:p>
            <a:r>
              <a:rPr smtClean="0"/>
              <a:t>Client Application Services</a:t>
            </a:r>
            <a:endParaRPr lang="en-US" dirty="0"/>
          </a:p>
        </p:txBody>
      </p:sp>
      <p:sp>
        <p:nvSpPr>
          <p:cNvPr id="3" name="Content Placeholder 2"/>
          <p:cNvSpPr>
            <a:spLocks noGrp="1"/>
          </p:cNvSpPr>
          <p:nvPr>
            <p:ph idx="1"/>
          </p:nvPr>
        </p:nvSpPr>
        <p:spPr>
          <a:xfrm>
            <a:off x="381000" y="1412874"/>
            <a:ext cx="8382000" cy="917174"/>
          </a:xfrm>
        </p:spPr>
        <p:txBody>
          <a:bodyPr/>
          <a:lstStyle/>
          <a:p>
            <a:r>
              <a:rPr lang="en-US" dirty="0" smtClean="0"/>
              <a:t>Leverage existing infrastructure</a:t>
            </a:r>
          </a:p>
          <a:p>
            <a:pPr lvl="1"/>
            <a:r>
              <a:rPr lang="en-US" dirty="0" smtClean="0"/>
              <a:t>Authentication, Roles &amp; Profiles</a:t>
            </a:r>
            <a:endParaRPr lang="en-US" dirty="0"/>
          </a:p>
        </p:txBody>
      </p:sp>
      <p:pic>
        <p:nvPicPr>
          <p:cNvPr id="8" name="Picture 6"/>
          <p:cNvPicPr>
            <a:picLocks noChangeAspect="1" noChangeArrowheads="1"/>
          </p:cNvPicPr>
          <p:nvPr/>
        </p:nvPicPr>
        <p:blipFill>
          <a:blip r:embed="rId3"/>
          <a:srcRect/>
          <a:stretch>
            <a:fillRect/>
          </a:stretch>
        </p:blipFill>
        <p:spPr bwMode="auto">
          <a:xfrm>
            <a:off x="5772150" y="2908300"/>
            <a:ext cx="498475" cy="411163"/>
          </a:xfrm>
          <a:prstGeom prst="rect">
            <a:avLst/>
          </a:prstGeom>
          <a:noFill/>
          <a:ln w="25400">
            <a:solidFill>
              <a:srgbClr val="FF0000"/>
            </a:solidFill>
            <a:miter lim="800000"/>
            <a:headEnd/>
            <a:tailEnd/>
          </a:ln>
        </p:spPr>
      </p:pic>
      <p:pic>
        <p:nvPicPr>
          <p:cNvPr id="9" name="Picture 8"/>
          <p:cNvPicPr>
            <a:picLocks noChangeAspect="1" noChangeArrowheads="1"/>
          </p:cNvPicPr>
          <p:nvPr/>
        </p:nvPicPr>
        <p:blipFill>
          <a:blip r:embed="rId3"/>
          <a:srcRect/>
          <a:stretch>
            <a:fillRect/>
          </a:stretch>
        </p:blipFill>
        <p:spPr bwMode="auto">
          <a:xfrm>
            <a:off x="5772150" y="3517900"/>
            <a:ext cx="498475" cy="411163"/>
          </a:xfrm>
          <a:prstGeom prst="rect">
            <a:avLst/>
          </a:prstGeom>
          <a:noFill/>
          <a:ln w="25400">
            <a:solidFill>
              <a:srgbClr val="FFFF00"/>
            </a:solidFill>
            <a:miter lim="800000"/>
            <a:headEnd/>
            <a:tailEnd/>
          </a:ln>
        </p:spPr>
      </p:pic>
      <p:sp>
        <p:nvSpPr>
          <p:cNvPr id="10" name="Text Box 9"/>
          <p:cNvSpPr txBox="1">
            <a:spLocks noChangeArrowheads="1"/>
          </p:cNvSpPr>
          <p:nvPr/>
        </p:nvSpPr>
        <p:spPr bwMode="auto">
          <a:xfrm>
            <a:off x="6381750" y="3556000"/>
            <a:ext cx="1631950" cy="304800"/>
          </a:xfrm>
          <a:prstGeom prst="rect">
            <a:avLst/>
          </a:prstGeom>
          <a:noFill/>
          <a:ln w="9525">
            <a:noFill/>
            <a:miter lim="800000"/>
            <a:headEnd/>
            <a:tailEnd/>
          </a:ln>
          <a:effectLst/>
        </p:spPr>
        <p:txBody>
          <a:bodyPr wrap="none">
            <a:spAutoFit/>
          </a:bodyPr>
          <a:lstStyle/>
          <a:p>
            <a:pPr eaLnBrk="0" hangingPunct="0"/>
            <a:r>
              <a:rPr lang="en-US" sz="1400"/>
              <a:t>Role Management</a:t>
            </a:r>
          </a:p>
        </p:txBody>
      </p:sp>
      <p:pic>
        <p:nvPicPr>
          <p:cNvPr id="11" name="Picture 10"/>
          <p:cNvPicPr>
            <a:picLocks noChangeAspect="1" noChangeArrowheads="1"/>
          </p:cNvPicPr>
          <p:nvPr/>
        </p:nvPicPr>
        <p:blipFill>
          <a:blip r:embed="rId3"/>
          <a:srcRect/>
          <a:stretch>
            <a:fillRect/>
          </a:stretch>
        </p:blipFill>
        <p:spPr bwMode="auto">
          <a:xfrm>
            <a:off x="5772150" y="4127500"/>
            <a:ext cx="498475" cy="411163"/>
          </a:xfrm>
          <a:prstGeom prst="rect">
            <a:avLst/>
          </a:prstGeom>
          <a:noFill/>
          <a:ln w="25400">
            <a:solidFill>
              <a:srgbClr val="008000"/>
            </a:solidFill>
            <a:miter lim="800000"/>
            <a:headEnd/>
            <a:tailEnd/>
          </a:ln>
        </p:spPr>
      </p:pic>
      <p:sp>
        <p:nvSpPr>
          <p:cNvPr id="12" name="Text Box 11"/>
          <p:cNvSpPr txBox="1">
            <a:spLocks noChangeArrowheads="1"/>
          </p:cNvSpPr>
          <p:nvPr/>
        </p:nvSpPr>
        <p:spPr bwMode="auto">
          <a:xfrm>
            <a:off x="6381750" y="4165600"/>
            <a:ext cx="776288" cy="304800"/>
          </a:xfrm>
          <a:prstGeom prst="rect">
            <a:avLst/>
          </a:prstGeom>
          <a:noFill/>
          <a:ln w="9525">
            <a:noFill/>
            <a:miter lim="800000"/>
            <a:headEnd/>
            <a:tailEnd/>
          </a:ln>
          <a:effectLst/>
        </p:spPr>
        <p:txBody>
          <a:bodyPr wrap="none">
            <a:spAutoFit/>
          </a:bodyPr>
          <a:lstStyle/>
          <a:p>
            <a:pPr eaLnBrk="0" hangingPunct="0"/>
            <a:r>
              <a:rPr lang="en-US" sz="1400" dirty="0"/>
              <a:t>Profiles</a:t>
            </a:r>
          </a:p>
        </p:txBody>
      </p:sp>
      <p:sp>
        <p:nvSpPr>
          <p:cNvPr id="13" name="Text Box 12"/>
          <p:cNvSpPr txBox="1">
            <a:spLocks noChangeArrowheads="1"/>
          </p:cNvSpPr>
          <p:nvPr/>
        </p:nvSpPr>
        <p:spPr bwMode="auto">
          <a:xfrm>
            <a:off x="6413500" y="2984500"/>
            <a:ext cx="1308100" cy="304800"/>
          </a:xfrm>
          <a:prstGeom prst="rect">
            <a:avLst/>
          </a:prstGeom>
          <a:noFill/>
          <a:ln w="9525">
            <a:noFill/>
            <a:miter lim="800000"/>
            <a:headEnd/>
            <a:tailEnd/>
          </a:ln>
          <a:effectLst/>
        </p:spPr>
        <p:txBody>
          <a:bodyPr wrap="none">
            <a:spAutoFit/>
          </a:bodyPr>
          <a:lstStyle/>
          <a:p>
            <a:pPr eaLnBrk="0" hangingPunct="0"/>
            <a:r>
              <a:rPr lang="en-US" sz="1400"/>
              <a:t>Authentication</a:t>
            </a:r>
          </a:p>
        </p:txBody>
      </p:sp>
      <p:grpSp>
        <p:nvGrpSpPr>
          <p:cNvPr id="15" name="Group 14"/>
          <p:cNvGrpSpPr/>
          <p:nvPr/>
        </p:nvGrpSpPr>
        <p:grpSpPr>
          <a:xfrm>
            <a:off x="438150" y="3251200"/>
            <a:ext cx="1441450" cy="890588"/>
            <a:chOff x="6070600" y="3365500"/>
            <a:chExt cx="1441450" cy="890588"/>
          </a:xfrm>
        </p:grpSpPr>
        <p:sp>
          <p:nvSpPr>
            <p:cNvPr id="16" name="Freeform 220"/>
            <p:cNvSpPr>
              <a:spLocks/>
            </p:cNvSpPr>
            <p:nvPr/>
          </p:nvSpPr>
          <p:spPr bwMode="auto">
            <a:xfrm>
              <a:off x="6075363" y="3886200"/>
              <a:ext cx="1196975" cy="147638"/>
            </a:xfrm>
            <a:custGeom>
              <a:avLst/>
              <a:gdLst/>
              <a:ahLst/>
              <a:cxnLst>
                <a:cxn ang="0">
                  <a:pos x="0" y="93"/>
                </a:cxn>
                <a:cxn ang="0">
                  <a:pos x="188" y="0"/>
                </a:cxn>
                <a:cxn ang="0">
                  <a:pos x="754" y="0"/>
                </a:cxn>
                <a:cxn ang="0">
                  <a:pos x="566" y="93"/>
                </a:cxn>
                <a:cxn ang="0">
                  <a:pos x="0" y="93"/>
                </a:cxn>
              </a:cxnLst>
              <a:rect l="0" t="0" r="r" b="b"/>
              <a:pathLst>
                <a:path w="754" h="93">
                  <a:moveTo>
                    <a:pt x="0" y="93"/>
                  </a:moveTo>
                  <a:lnTo>
                    <a:pt x="188" y="0"/>
                  </a:lnTo>
                  <a:lnTo>
                    <a:pt x="754" y="0"/>
                  </a:lnTo>
                  <a:lnTo>
                    <a:pt x="566" y="93"/>
                  </a:lnTo>
                  <a:lnTo>
                    <a:pt x="0" y="93"/>
                  </a:lnTo>
                  <a:close/>
                </a:path>
              </a:pathLst>
            </a:custGeom>
            <a:solidFill>
              <a:srgbClr val="9A9A9A"/>
            </a:solidFill>
            <a:ln w="9525">
              <a:noFill/>
              <a:round/>
              <a:headEnd/>
              <a:tailEnd/>
            </a:ln>
          </p:spPr>
          <p:txBody>
            <a:bodyPr/>
            <a:lstStyle/>
            <a:p>
              <a:endParaRPr lang="en-US"/>
            </a:p>
          </p:txBody>
        </p:sp>
        <p:sp>
          <p:nvSpPr>
            <p:cNvPr id="17" name="Freeform 221"/>
            <p:cNvSpPr>
              <a:spLocks/>
            </p:cNvSpPr>
            <p:nvPr/>
          </p:nvSpPr>
          <p:spPr bwMode="auto">
            <a:xfrm>
              <a:off x="6075363" y="3886200"/>
              <a:ext cx="1196975" cy="147638"/>
            </a:xfrm>
            <a:custGeom>
              <a:avLst/>
              <a:gdLst/>
              <a:ahLst/>
              <a:cxnLst>
                <a:cxn ang="0">
                  <a:pos x="0" y="93"/>
                </a:cxn>
                <a:cxn ang="0">
                  <a:pos x="188" y="0"/>
                </a:cxn>
                <a:cxn ang="0">
                  <a:pos x="754" y="0"/>
                </a:cxn>
                <a:cxn ang="0">
                  <a:pos x="566" y="93"/>
                </a:cxn>
                <a:cxn ang="0">
                  <a:pos x="0" y="93"/>
                </a:cxn>
              </a:cxnLst>
              <a:rect l="0" t="0" r="r" b="b"/>
              <a:pathLst>
                <a:path w="754" h="93">
                  <a:moveTo>
                    <a:pt x="0" y="93"/>
                  </a:moveTo>
                  <a:lnTo>
                    <a:pt x="188" y="0"/>
                  </a:lnTo>
                  <a:lnTo>
                    <a:pt x="754" y="0"/>
                  </a:lnTo>
                  <a:lnTo>
                    <a:pt x="566" y="93"/>
                  </a:lnTo>
                  <a:lnTo>
                    <a:pt x="0" y="93"/>
                  </a:lnTo>
                  <a:close/>
                </a:path>
              </a:pathLst>
            </a:custGeom>
            <a:noFill/>
            <a:ln w="3175" cap="rnd">
              <a:solidFill>
                <a:srgbClr val="000000"/>
              </a:solidFill>
              <a:prstDash val="solid"/>
              <a:round/>
              <a:headEnd/>
              <a:tailEnd/>
            </a:ln>
          </p:spPr>
          <p:txBody>
            <a:bodyPr/>
            <a:lstStyle/>
            <a:p>
              <a:endParaRPr lang="en-US"/>
            </a:p>
          </p:txBody>
        </p:sp>
        <p:sp>
          <p:nvSpPr>
            <p:cNvPr id="18" name="Freeform 222"/>
            <p:cNvSpPr>
              <a:spLocks/>
            </p:cNvSpPr>
            <p:nvPr/>
          </p:nvSpPr>
          <p:spPr bwMode="auto">
            <a:xfrm>
              <a:off x="6973888" y="3886200"/>
              <a:ext cx="298450" cy="222250"/>
            </a:xfrm>
            <a:custGeom>
              <a:avLst/>
              <a:gdLst/>
              <a:ahLst/>
              <a:cxnLst>
                <a:cxn ang="0">
                  <a:pos x="0" y="140"/>
                </a:cxn>
                <a:cxn ang="0">
                  <a:pos x="188" y="47"/>
                </a:cxn>
                <a:cxn ang="0">
                  <a:pos x="188" y="0"/>
                </a:cxn>
                <a:cxn ang="0">
                  <a:pos x="0" y="93"/>
                </a:cxn>
                <a:cxn ang="0">
                  <a:pos x="0" y="140"/>
                </a:cxn>
              </a:cxnLst>
              <a:rect l="0" t="0" r="r" b="b"/>
              <a:pathLst>
                <a:path w="188" h="140">
                  <a:moveTo>
                    <a:pt x="0" y="140"/>
                  </a:moveTo>
                  <a:lnTo>
                    <a:pt x="188" y="47"/>
                  </a:lnTo>
                  <a:lnTo>
                    <a:pt x="188" y="0"/>
                  </a:lnTo>
                  <a:lnTo>
                    <a:pt x="0" y="93"/>
                  </a:lnTo>
                  <a:lnTo>
                    <a:pt x="0" y="140"/>
                  </a:lnTo>
                  <a:close/>
                </a:path>
              </a:pathLst>
            </a:custGeom>
            <a:solidFill>
              <a:srgbClr val="666666"/>
            </a:solidFill>
            <a:ln w="9525">
              <a:noFill/>
              <a:round/>
              <a:headEnd/>
              <a:tailEnd/>
            </a:ln>
          </p:spPr>
          <p:txBody>
            <a:bodyPr/>
            <a:lstStyle/>
            <a:p>
              <a:endParaRPr lang="en-US"/>
            </a:p>
          </p:txBody>
        </p:sp>
        <p:sp>
          <p:nvSpPr>
            <p:cNvPr id="19" name="Freeform 223"/>
            <p:cNvSpPr>
              <a:spLocks/>
            </p:cNvSpPr>
            <p:nvPr/>
          </p:nvSpPr>
          <p:spPr bwMode="auto">
            <a:xfrm>
              <a:off x="6973888" y="3886200"/>
              <a:ext cx="298450" cy="222250"/>
            </a:xfrm>
            <a:custGeom>
              <a:avLst/>
              <a:gdLst/>
              <a:ahLst/>
              <a:cxnLst>
                <a:cxn ang="0">
                  <a:pos x="0" y="140"/>
                </a:cxn>
                <a:cxn ang="0">
                  <a:pos x="188" y="47"/>
                </a:cxn>
                <a:cxn ang="0">
                  <a:pos x="188" y="0"/>
                </a:cxn>
                <a:cxn ang="0">
                  <a:pos x="0" y="93"/>
                </a:cxn>
                <a:cxn ang="0">
                  <a:pos x="0" y="140"/>
                </a:cxn>
              </a:cxnLst>
              <a:rect l="0" t="0" r="r" b="b"/>
              <a:pathLst>
                <a:path w="188" h="140">
                  <a:moveTo>
                    <a:pt x="0" y="140"/>
                  </a:moveTo>
                  <a:lnTo>
                    <a:pt x="188" y="47"/>
                  </a:lnTo>
                  <a:lnTo>
                    <a:pt x="188" y="0"/>
                  </a:lnTo>
                  <a:lnTo>
                    <a:pt x="0" y="93"/>
                  </a:lnTo>
                  <a:lnTo>
                    <a:pt x="0" y="140"/>
                  </a:lnTo>
                  <a:close/>
                </a:path>
              </a:pathLst>
            </a:custGeom>
            <a:noFill/>
            <a:ln w="3175" cap="rnd">
              <a:solidFill>
                <a:srgbClr val="000000"/>
              </a:solidFill>
              <a:prstDash val="solid"/>
              <a:round/>
              <a:headEnd/>
              <a:tailEnd/>
            </a:ln>
          </p:spPr>
          <p:txBody>
            <a:bodyPr/>
            <a:lstStyle/>
            <a:p>
              <a:endParaRPr lang="en-US"/>
            </a:p>
          </p:txBody>
        </p:sp>
        <p:sp>
          <p:nvSpPr>
            <p:cNvPr id="20" name="Freeform 224"/>
            <p:cNvSpPr>
              <a:spLocks/>
            </p:cNvSpPr>
            <p:nvPr/>
          </p:nvSpPr>
          <p:spPr bwMode="auto">
            <a:xfrm>
              <a:off x="6388100" y="3365500"/>
              <a:ext cx="1123950" cy="482600"/>
            </a:xfrm>
            <a:custGeom>
              <a:avLst/>
              <a:gdLst/>
              <a:ahLst/>
              <a:cxnLst>
                <a:cxn ang="0">
                  <a:pos x="0" y="304"/>
                </a:cxn>
                <a:cxn ang="0">
                  <a:pos x="153" y="0"/>
                </a:cxn>
                <a:cxn ang="0">
                  <a:pos x="708" y="0"/>
                </a:cxn>
                <a:cxn ang="0">
                  <a:pos x="554" y="304"/>
                </a:cxn>
                <a:cxn ang="0">
                  <a:pos x="0" y="304"/>
                </a:cxn>
              </a:cxnLst>
              <a:rect l="0" t="0" r="r" b="b"/>
              <a:pathLst>
                <a:path w="708" h="304">
                  <a:moveTo>
                    <a:pt x="0" y="304"/>
                  </a:moveTo>
                  <a:lnTo>
                    <a:pt x="153" y="0"/>
                  </a:lnTo>
                  <a:lnTo>
                    <a:pt x="708" y="0"/>
                  </a:lnTo>
                  <a:lnTo>
                    <a:pt x="554" y="304"/>
                  </a:lnTo>
                  <a:lnTo>
                    <a:pt x="0" y="304"/>
                  </a:lnTo>
                  <a:close/>
                </a:path>
              </a:pathLst>
            </a:custGeom>
            <a:solidFill>
              <a:srgbClr val="9A9A9A"/>
            </a:solidFill>
            <a:ln w="9525">
              <a:noFill/>
              <a:round/>
              <a:headEnd/>
              <a:tailEnd/>
            </a:ln>
          </p:spPr>
          <p:txBody>
            <a:bodyPr/>
            <a:lstStyle/>
            <a:p>
              <a:endParaRPr lang="en-US"/>
            </a:p>
          </p:txBody>
        </p:sp>
        <p:sp>
          <p:nvSpPr>
            <p:cNvPr id="21" name="Freeform 225"/>
            <p:cNvSpPr>
              <a:spLocks/>
            </p:cNvSpPr>
            <p:nvPr/>
          </p:nvSpPr>
          <p:spPr bwMode="auto">
            <a:xfrm>
              <a:off x="6388100" y="3365500"/>
              <a:ext cx="1123950" cy="482600"/>
            </a:xfrm>
            <a:custGeom>
              <a:avLst/>
              <a:gdLst/>
              <a:ahLst/>
              <a:cxnLst>
                <a:cxn ang="0">
                  <a:pos x="0" y="304"/>
                </a:cxn>
                <a:cxn ang="0">
                  <a:pos x="153" y="0"/>
                </a:cxn>
                <a:cxn ang="0">
                  <a:pos x="708" y="0"/>
                </a:cxn>
                <a:cxn ang="0">
                  <a:pos x="554" y="304"/>
                </a:cxn>
                <a:cxn ang="0">
                  <a:pos x="0" y="304"/>
                </a:cxn>
              </a:cxnLst>
              <a:rect l="0" t="0" r="r" b="b"/>
              <a:pathLst>
                <a:path w="708" h="304">
                  <a:moveTo>
                    <a:pt x="0" y="304"/>
                  </a:moveTo>
                  <a:lnTo>
                    <a:pt x="153" y="0"/>
                  </a:lnTo>
                  <a:lnTo>
                    <a:pt x="708" y="0"/>
                  </a:lnTo>
                  <a:lnTo>
                    <a:pt x="554" y="304"/>
                  </a:lnTo>
                  <a:lnTo>
                    <a:pt x="0" y="304"/>
                  </a:lnTo>
                  <a:close/>
                </a:path>
              </a:pathLst>
            </a:custGeom>
            <a:noFill/>
            <a:ln w="3175" cap="rnd">
              <a:solidFill>
                <a:srgbClr val="000000"/>
              </a:solidFill>
              <a:prstDash val="solid"/>
              <a:round/>
              <a:headEnd/>
              <a:tailEnd/>
            </a:ln>
          </p:spPr>
          <p:txBody>
            <a:bodyPr/>
            <a:lstStyle/>
            <a:p>
              <a:endParaRPr lang="en-US"/>
            </a:p>
          </p:txBody>
        </p:sp>
        <p:sp>
          <p:nvSpPr>
            <p:cNvPr id="22" name="Rectangle 226"/>
            <p:cNvSpPr>
              <a:spLocks noChangeArrowheads="1"/>
            </p:cNvSpPr>
            <p:nvPr/>
          </p:nvSpPr>
          <p:spPr bwMode="auto">
            <a:xfrm>
              <a:off x="6500813" y="3852863"/>
              <a:ext cx="139700" cy="28575"/>
            </a:xfrm>
            <a:prstGeom prst="rect">
              <a:avLst/>
            </a:prstGeom>
            <a:solidFill>
              <a:srgbClr val="9A9A9A"/>
            </a:solidFill>
            <a:ln w="9525">
              <a:noFill/>
              <a:miter lim="800000"/>
              <a:headEnd/>
              <a:tailEnd/>
            </a:ln>
          </p:spPr>
          <p:txBody>
            <a:bodyPr/>
            <a:lstStyle/>
            <a:p>
              <a:endParaRPr lang="en-US"/>
            </a:p>
          </p:txBody>
        </p:sp>
        <p:sp>
          <p:nvSpPr>
            <p:cNvPr id="23" name="Rectangle 227"/>
            <p:cNvSpPr>
              <a:spLocks noChangeArrowheads="1"/>
            </p:cNvSpPr>
            <p:nvPr/>
          </p:nvSpPr>
          <p:spPr bwMode="auto">
            <a:xfrm>
              <a:off x="6500813" y="3852863"/>
              <a:ext cx="139700" cy="28575"/>
            </a:xfrm>
            <a:prstGeom prst="rect">
              <a:avLst/>
            </a:prstGeom>
            <a:noFill/>
            <a:ln w="3175" cap="rnd">
              <a:solidFill>
                <a:srgbClr val="000000"/>
              </a:solidFill>
              <a:round/>
              <a:headEnd/>
              <a:tailEnd/>
            </a:ln>
          </p:spPr>
          <p:txBody>
            <a:bodyPr/>
            <a:lstStyle/>
            <a:p>
              <a:endParaRPr lang="en-US"/>
            </a:p>
          </p:txBody>
        </p:sp>
        <p:sp>
          <p:nvSpPr>
            <p:cNvPr id="24" name="Rectangle 228"/>
            <p:cNvSpPr>
              <a:spLocks noChangeArrowheads="1"/>
            </p:cNvSpPr>
            <p:nvPr/>
          </p:nvSpPr>
          <p:spPr bwMode="auto">
            <a:xfrm>
              <a:off x="7010400" y="3852863"/>
              <a:ext cx="141288" cy="28575"/>
            </a:xfrm>
            <a:prstGeom prst="rect">
              <a:avLst/>
            </a:prstGeom>
            <a:solidFill>
              <a:srgbClr val="9A9A9A"/>
            </a:solidFill>
            <a:ln w="9525">
              <a:noFill/>
              <a:miter lim="800000"/>
              <a:headEnd/>
              <a:tailEnd/>
            </a:ln>
          </p:spPr>
          <p:txBody>
            <a:bodyPr/>
            <a:lstStyle/>
            <a:p>
              <a:endParaRPr lang="en-US"/>
            </a:p>
          </p:txBody>
        </p:sp>
        <p:sp>
          <p:nvSpPr>
            <p:cNvPr id="25" name="Rectangle 229"/>
            <p:cNvSpPr>
              <a:spLocks noChangeArrowheads="1"/>
            </p:cNvSpPr>
            <p:nvPr/>
          </p:nvSpPr>
          <p:spPr bwMode="auto">
            <a:xfrm>
              <a:off x="7010400" y="3852863"/>
              <a:ext cx="141288" cy="28575"/>
            </a:xfrm>
            <a:prstGeom prst="rect">
              <a:avLst/>
            </a:prstGeom>
            <a:noFill/>
            <a:ln w="3175" cap="rnd">
              <a:solidFill>
                <a:srgbClr val="000000"/>
              </a:solidFill>
              <a:round/>
              <a:headEnd/>
              <a:tailEnd/>
            </a:ln>
          </p:spPr>
          <p:txBody>
            <a:bodyPr/>
            <a:lstStyle/>
            <a:p>
              <a:endParaRPr lang="en-US"/>
            </a:p>
          </p:txBody>
        </p:sp>
        <p:sp>
          <p:nvSpPr>
            <p:cNvPr id="26" name="Freeform 230"/>
            <p:cNvSpPr>
              <a:spLocks/>
            </p:cNvSpPr>
            <p:nvPr/>
          </p:nvSpPr>
          <p:spPr bwMode="auto">
            <a:xfrm>
              <a:off x="6262688" y="3913188"/>
              <a:ext cx="879475" cy="65088"/>
            </a:xfrm>
            <a:custGeom>
              <a:avLst/>
              <a:gdLst/>
              <a:ahLst/>
              <a:cxnLst>
                <a:cxn ang="0">
                  <a:pos x="82" y="0"/>
                </a:cxn>
                <a:cxn ang="0">
                  <a:pos x="554" y="0"/>
                </a:cxn>
                <a:cxn ang="0">
                  <a:pos x="471" y="41"/>
                </a:cxn>
                <a:cxn ang="0">
                  <a:pos x="0" y="41"/>
                </a:cxn>
                <a:cxn ang="0">
                  <a:pos x="82" y="0"/>
                </a:cxn>
              </a:cxnLst>
              <a:rect l="0" t="0" r="r" b="b"/>
              <a:pathLst>
                <a:path w="554" h="41">
                  <a:moveTo>
                    <a:pt x="82" y="0"/>
                  </a:moveTo>
                  <a:lnTo>
                    <a:pt x="554" y="0"/>
                  </a:lnTo>
                  <a:lnTo>
                    <a:pt x="471" y="41"/>
                  </a:lnTo>
                  <a:lnTo>
                    <a:pt x="0" y="41"/>
                  </a:lnTo>
                  <a:lnTo>
                    <a:pt x="82" y="0"/>
                  </a:lnTo>
                  <a:close/>
                </a:path>
              </a:pathLst>
            </a:custGeom>
            <a:solidFill>
              <a:srgbClr val="666666"/>
            </a:solidFill>
            <a:ln w="9525">
              <a:noFill/>
              <a:round/>
              <a:headEnd/>
              <a:tailEnd/>
            </a:ln>
          </p:spPr>
          <p:txBody>
            <a:bodyPr/>
            <a:lstStyle/>
            <a:p>
              <a:endParaRPr lang="en-US"/>
            </a:p>
          </p:txBody>
        </p:sp>
        <p:sp>
          <p:nvSpPr>
            <p:cNvPr id="27" name="Freeform 231"/>
            <p:cNvSpPr>
              <a:spLocks/>
            </p:cNvSpPr>
            <p:nvPr/>
          </p:nvSpPr>
          <p:spPr bwMode="auto">
            <a:xfrm>
              <a:off x="6262688" y="3913188"/>
              <a:ext cx="879475" cy="65088"/>
            </a:xfrm>
            <a:custGeom>
              <a:avLst/>
              <a:gdLst/>
              <a:ahLst/>
              <a:cxnLst>
                <a:cxn ang="0">
                  <a:pos x="82" y="0"/>
                </a:cxn>
                <a:cxn ang="0">
                  <a:pos x="554" y="0"/>
                </a:cxn>
                <a:cxn ang="0">
                  <a:pos x="471" y="41"/>
                </a:cxn>
                <a:cxn ang="0">
                  <a:pos x="0" y="41"/>
                </a:cxn>
                <a:cxn ang="0">
                  <a:pos x="82" y="0"/>
                </a:cxn>
              </a:cxnLst>
              <a:rect l="0" t="0" r="r" b="b"/>
              <a:pathLst>
                <a:path w="554" h="41">
                  <a:moveTo>
                    <a:pt x="82" y="0"/>
                  </a:moveTo>
                  <a:lnTo>
                    <a:pt x="554" y="0"/>
                  </a:lnTo>
                  <a:lnTo>
                    <a:pt x="471" y="41"/>
                  </a:lnTo>
                  <a:lnTo>
                    <a:pt x="0" y="41"/>
                  </a:lnTo>
                  <a:lnTo>
                    <a:pt x="82" y="0"/>
                  </a:lnTo>
                  <a:close/>
                </a:path>
              </a:pathLst>
            </a:custGeom>
            <a:noFill/>
            <a:ln w="3175" cap="rnd">
              <a:solidFill>
                <a:srgbClr val="000000"/>
              </a:solidFill>
              <a:prstDash val="solid"/>
              <a:round/>
              <a:headEnd/>
              <a:tailEnd/>
            </a:ln>
          </p:spPr>
          <p:txBody>
            <a:bodyPr/>
            <a:lstStyle/>
            <a:p>
              <a:endParaRPr lang="en-US"/>
            </a:p>
          </p:txBody>
        </p:sp>
        <p:sp>
          <p:nvSpPr>
            <p:cNvPr id="28" name="Rectangle 232"/>
            <p:cNvSpPr>
              <a:spLocks noChangeArrowheads="1"/>
            </p:cNvSpPr>
            <p:nvPr/>
          </p:nvSpPr>
          <p:spPr bwMode="auto">
            <a:xfrm>
              <a:off x="6075363" y="4033838"/>
              <a:ext cx="898525" cy="74613"/>
            </a:xfrm>
            <a:prstGeom prst="rect">
              <a:avLst/>
            </a:prstGeom>
            <a:solidFill>
              <a:srgbClr val="666666"/>
            </a:solidFill>
            <a:ln w="9525">
              <a:noFill/>
              <a:miter lim="800000"/>
              <a:headEnd/>
              <a:tailEnd/>
            </a:ln>
          </p:spPr>
          <p:txBody>
            <a:bodyPr/>
            <a:lstStyle/>
            <a:p>
              <a:endParaRPr lang="en-US"/>
            </a:p>
          </p:txBody>
        </p:sp>
        <p:sp>
          <p:nvSpPr>
            <p:cNvPr id="29" name="Rectangle 233"/>
            <p:cNvSpPr>
              <a:spLocks noChangeArrowheads="1"/>
            </p:cNvSpPr>
            <p:nvPr/>
          </p:nvSpPr>
          <p:spPr bwMode="auto">
            <a:xfrm>
              <a:off x="6075363" y="4033838"/>
              <a:ext cx="898525" cy="74613"/>
            </a:xfrm>
            <a:prstGeom prst="rect">
              <a:avLst/>
            </a:prstGeom>
            <a:noFill/>
            <a:ln w="3175" cap="rnd">
              <a:solidFill>
                <a:srgbClr val="000000"/>
              </a:solidFill>
              <a:round/>
              <a:headEnd/>
              <a:tailEnd/>
            </a:ln>
          </p:spPr>
          <p:txBody>
            <a:bodyPr/>
            <a:lstStyle/>
            <a:p>
              <a:endParaRPr lang="en-US"/>
            </a:p>
          </p:txBody>
        </p:sp>
        <p:pic>
          <p:nvPicPr>
            <p:cNvPr id="30" name="Picture 234"/>
            <p:cNvPicPr>
              <a:picLocks noChangeAspect="1" noChangeArrowheads="1"/>
            </p:cNvPicPr>
            <p:nvPr/>
          </p:nvPicPr>
          <p:blipFill>
            <a:blip r:embed="rId4"/>
            <a:srcRect/>
            <a:stretch>
              <a:fillRect/>
            </a:stretch>
          </p:blipFill>
          <p:spPr bwMode="auto">
            <a:xfrm>
              <a:off x="6497638" y="3983038"/>
              <a:ext cx="171450" cy="36513"/>
            </a:xfrm>
            <a:prstGeom prst="rect">
              <a:avLst/>
            </a:prstGeom>
            <a:noFill/>
            <a:ln w="9525">
              <a:noFill/>
              <a:miter lim="800000"/>
              <a:headEnd/>
              <a:tailEnd/>
            </a:ln>
          </p:spPr>
        </p:pic>
        <p:pic>
          <p:nvPicPr>
            <p:cNvPr id="31" name="Picture 235"/>
            <p:cNvPicPr>
              <a:picLocks noChangeAspect="1" noChangeArrowheads="1"/>
            </p:cNvPicPr>
            <p:nvPr/>
          </p:nvPicPr>
          <p:blipFill>
            <a:blip r:embed="rId5"/>
            <a:srcRect/>
            <a:stretch>
              <a:fillRect/>
            </a:stretch>
          </p:blipFill>
          <p:spPr bwMode="auto">
            <a:xfrm>
              <a:off x="6497638" y="3983038"/>
              <a:ext cx="171450" cy="36513"/>
            </a:xfrm>
            <a:prstGeom prst="rect">
              <a:avLst/>
            </a:prstGeom>
            <a:noFill/>
            <a:ln w="9525">
              <a:noFill/>
              <a:miter lim="800000"/>
              <a:headEnd/>
              <a:tailEnd/>
            </a:ln>
          </p:spPr>
        </p:pic>
        <p:sp>
          <p:nvSpPr>
            <p:cNvPr id="32" name="Freeform 236"/>
            <p:cNvSpPr>
              <a:spLocks/>
            </p:cNvSpPr>
            <p:nvPr/>
          </p:nvSpPr>
          <p:spPr bwMode="auto">
            <a:xfrm>
              <a:off x="6515100" y="3995738"/>
              <a:ext cx="149225" cy="17463"/>
            </a:xfrm>
            <a:custGeom>
              <a:avLst/>
              <a:gdLst/>
              <a:ahLst/>
              <a:cxnLst>
                <a:cxn ang="0">
                  <a:pos x="0" y="11"/>
                </a:cxn>
                <a:cxn ang="0">
                  <a:pos x="23" y="0"/>
                </a:cxn>
                <a:cxn ang="0">
                  <a:pos x="94" y="0"/>
                </a:cxn>
                <a:cxn ang="0">
                  <a:pos x="70" y="11"/>
                </a:cxn>
                <a:cxn ang="0">
                  <a:pos x="0" y="11"/>
                </a:cxn>
              </a:cxnLst>
              <a:rect l="0" t="0" r="r" b="b"/>
              <a:pathLst>
                <a:path w="94" h="11">
                  <a:moveTo>
                    <a:pt x="0" y="11"/>
                  </a:moveTo>
                  <a:lnTo>
                    <a:pt x="23" y="0"/>
                  </a:lnTo>
                  <a:lnTo>
                    <a:pt x="94" y="0"/>
                  </a:lnTo>
                  <a:lnTo>
                    <a:pt x="70" y="11"/>
                  </a:lnTo>
                  <a:lnTo>
                    <a:pt x="0" y="11"/>
                  </a:lnTo>
                  <a:close/>
                </a:path>
              </a:pathLst>
            </a:custGeom>
            <a:noFill/>
            <a:ln w="1588" cap="rnd">
              <a:solidFill>
                <a:srgbClr val="000000"/>
              </a:solidFill>
              <a:prstDash val="solid"/>
              <a:round/>
              <a:headEnd/>
              <a:tailEnd/>
            </a:ln>
          </p:spPr>
          <p:txBody>
            <a:bodyPr/>
            <a:lstStyle/>
            <a:p>
              <a:endParaRPr lang="en-US"/>
            </a:p>
          </p:txBody>
        </p:sp>
        <p:pic>
          <p:nvPicPr>
            <p:cNvPr id="33" name="Picture 237"/>
            <p:cNvPicPr>
              <a:picLocks noChangeAspect="1" noChangeArrowheads="1"/>
            </p:cNvPicPr>
            <p:nvPr/>
          </p:nvPicPr>
          <p:blipFill>
            <a:blip r:embed="rId6"/>
            <a:srcRect/>
            <a:stretch>
              <a:fillRect/>
            </a:stretch>
          </p:blipFill>
          <p:spPr bwMode="auto">
            <a:xfrm>
              <a:off x="6078538" y="4057650"/>
              <a:ext cx="76200" cy="38100"/>
            </a:xfrm>
            <a:prstGeom prst="rect">
              <a:avLst/>
            </a:prstGeom>
            <a:noFill/>
            <a:ln w="9525">
              <a:noFill/>
              <a:miter lim="800000"/>
              <a:headEnd/>
              <a:tailEnd/>
            </a:ln>
          </p:spPr>
        </p:pic>
        <p:pic>
          <p:nvPicPr>
            <p:cNvPr id="34" name="Picture 238"/>
            <p:cNvPicPr>
              <a:picLocks noChangeAspect="1" noChangeArrowheads="1"/>
            </p:cNvPicPr>
            <p:nvPr/>
          </p:nvPicPr>
          <p:blipFill>
            <a:blip r:embed="rId7"/>
            <a:srcRect/>
            <a:stretch>
              <a:fillRect/>
            </a:stretch>
          </p:blipFill>
          <p:spPr bwMode="auto">
            <a:xfrm>
              <a:off x="6154738" y="4057650"/>
              <a:ext cx="76200" cy="38100"/>
            </a:xfrm>
            <a:prstGeom prst="rect">
              <a:avLst/>
            </a:prstGeom>
            <a:noFill/>
            <a:ln w="9525">
              <a:noFill/>
              <a:miter lim="800000"/>
              <a:headEnd/>
              <a:tailEnd/>
            </a:ln>
          </p:spPr>
        </p:pic>
        <p:pic>
          <p:nvPicPr>
            <p:cNvPr id="35" name="Picture 239"/>
            <p:cNvPicPr>
              <a:picLocks noChangeAspect="1" noChangeArrowheads="1"/>
            </p:cNvPicPr>
            <p:nvPr/>
          </p:nvPicPr>
          <p:blipFill>
            <a:blip r:embed="rId8"/>
            <a:srcRect/>
            <a:stretch>
              <a:fillRect/>
            </a:stretch>
          </p:blipFill>
          <p:spPr bwMode="auto">
            <a:xfrm>
              <a:off x="6230938" y="4057650"/>
              <a:ext cx="76200" cy="38100"/>
            </a:xfrm>
            <a:prstGeom prst="rect">
              <a:avLst/>
            </a:prstGeom>
            <a:noFill/>
            <a:ln w="9525">
              <a:noFill/>
              <a:miter lim="800000"/>
              <a:headEnd/>
              <a:tailEnd/>
            </a:ln>
          </p:spPr>
        </p:pic>
        <p:sp>
          <p:nvSpPr>
            <p:cNvPr id="36" name="Rectangle 240"/>
            <p:cNvSpPr>
              <a:spLocks noChangeArrowheads="1"/>
            </p:cNvSpPr>
            <p:nvPr/>
          </p:nvSpPr>
          <p:spPr bwMode="auto">
            <a:xfrm>
              <a:off x="6186488" y="4076700"/>
              <a:ext cx="19050" cy="7938"/>
            </a:xfrm>
            <a:prstGeom prst="rect">
              <a:avLst/>
            </a:prstGeom>
            <a:solidFill>
              <a:srgbClr val="00FF00"/>
            </a:solidFill>
            <a:ln w="9525">
              <a:noFill/>
              <a:miter lim="800000"/>
              <a:headEnd/>
              <a:tailEnd/>
            </a:ln>
          </p:spPr>
          <p:txBody>
            <a:bodyPr/>
            <a:lstStyle/>
            <a:p>
              <a:endParaRPr lang="en-US"/>
            </a:p>
          </p:txBody>
        </p:sp>
        <p:sp>
          <p:nvSpPr>
            <p:cNvPr id="37" name="Rectangle 241"/>
            <p:cNvSpPr>
              <a:spLocks noChangeArrowheads="1"/>
            </p:cNvSpPr>
            <p:nvPr/>
          </p:nvSpPr>
          <p:spPr bwMode="auto">
            <a:xfrm>
              <a:off x="6262688" y="4076700"/>
              <a:ext cx="17463" cy="7938"/>
            </a:xfrm>
            <a:prstGeom prst="rect">
              <a:avLst/>
            </a:prstGeom>
            <a:solidFill>
              <a:srgbClr val="00FF00"/>
            </a:solidFill>
            <a:ln w="9525">
              <a:noFill/>
              <a:miter lim="800000"/>
              <a:headEnd/>
              <a:tailEnd/>
            </a:ln>
          </p:spPr>
          <p:txBody>
            <a:bodyPr/>
            <a:lstStyle/>
            <a:p>
              <a:endParaRPr lang="en-US"/>
            </a:p>
          </p:txBody>
        </p:sp>
        <p:sp>
          <p:nvSpPr>
            <p:cNvPr id="38" name="Rectangle 242"/>
            <p:cNvSpPr>
              <a:spLocks noChangeArrowheads="1"/>
            </p:cNvSpPr>
            <p:nvPr/>
          </p:nvSpPr>
          <p:spPr bwMode="auto">
            <a:xfrm>
              <a:off x="6111875" y="4076700"/>
              <a:ext cx="19050" cy="7938"/>
            </a:xfrm>
            <a:prstGeom prst="rect">
              <a:avLst/>
            </a:prstGeom>
            <a:solidFill>
              <a:srgbClr val="FF0000"/>
            </a:solidFill>
            <a:ln w="9525">
              <a:noFill/>
              <a:miter lim="800000"/>
              <a:headEnd/>
              <a:tailEnd/>
            </a:ln>
          </p:spPr>
          <p:txBody>
            <a:bodyPr/>
            <a:lstStyle/>
            <a:p>
              <a:endParaRPr lang="en-US"/>
            </a:p>
          </p:txBody>
        </p:sp>
        <p:sp>
          <p:nvSpPr>
            <p:cNvPr id="39" name="Freeform 243"/>
            <p:cNvSpPr>
              <a:spLocks/>
            </p:cNvSpPr>
            <p:nvPr/>
          </p:nvSpPr>
          <p:spPr bwMode="auto">
            <a:xfrm>
              <a:off x="7178675" y="3922713"/>
              <a:ext cx="57150" cy="46038"/>
            </a:xfrm>
            <a:custGeom>
              <a:avLst/>
              <a:gdLst/>
              <a:ahLst/>
              <a:cxnLst>
                <a:cxn ang="0">
                  <a:pos x="0" y="18"/>
                </a:cxn>
                <a:cxn ang="0">
                  <a:pos x="36" y="0"/>
                </a:cxn>
                <a:cxn ang="0">
                  <a:pos x="36" y="12"/>
                </a:cxn>
                <a:cxn ang="0">
                  <a:pos x="0" y="29"/>
                </a:cxn>
                <a:cxn ang="0">
                  <a:pos x="0" y="18"/>
                </a:cxn>
              </a:cxnLst>
              <a:rect l="0" t="0" r="r" b="b"/>
              <a:pathLst>
                <a:path w="36" h="29">
                  <a:moveTo>
                    <a:pt x="0" y="18"/>
                  </a:moveTo>
                  <a:lnTo>
                    <a:pt x="36" y="0"/>
                  </a:lnTo>
                  <a:lnTo>
                    <a:pt x="36" y="12"/>
                  </a:lnTo>
                  <a:lnTo>
                    <a:pt x="0" y="29"/>
                  </a:lnTo>
                  <a:lnTo>
                    <a:pt x="0" y="18"/>
                  </a:lnTo>
                  <a:close/>
                </a:path>
              </a:pathLst>
            </a:custGeom>
            <a:solidFill>
              <a:srgbClr val="000000"/>
            </a:solidFill>
            <a:ln w="9525">
              <a:noFill/>
              <a:round/>
              <a:headEnd/>
              <a:tailEnd/>
            </a:ln>
          </p:spPr>
          <p:txBody>
            <a:bodyPr/>
            <a:lstStyle/>
            <a:p>
              <a:endParaRPr lang="en-US"/>
            </a:p>
          </p:txBody>
        </p:sp>
        <p:sp>
          <p:nvSpPr>
            <p:cNvPr id="40" name="Rectangle 244"/>
            <p:cNvSpPr>
              <a:spLocks noChangeArrowheads="1"/>
            </p:cNvSpPr>
            <p:nvPr/>
          </p:nvSpPr>
          <p:spPr bwMode="auto">
            <a:xfrm>
              <a:off x="6858000" y="4048125"/>
              <a:ext cx="66675" cy="9525"/>
            </a:xfrm>
            <a:prstGeom prst="rect">
              <a:avLst/>
            </a:prstGeom>
            <a:solidFill>
              <a:srgbClr val="818181"/>
            </a:solidFill>
            <a:ln w="9525">
              <a:noFill/>
              <a:miter lim="800000"/>
              <a:headEnd/>
              <a:tailEnd/>
            </a:ln>
          </p:spPr>
          <p:txBody>
            <a:bodyPr/>
            <a:lstStyle/>
            <a:p>
              <a:endParaRPr lang="en-US"/>
            </a:p>
          </p:txBody>
        </p:sp>
        <p:sp>
          <p:nvSpPr>
            <p:cNvPr id="41" name="Rectangle 245"/>
            <p:cNvSpPr>
              <a:spLocks noChangeArrowheads="1"/>
            </p:cNvSpPr>
            <p:nvPr/>
          </p:nvSpPr>
          <p:spPr bwMode="auto">
            <a:xfrm>
              <a:off x="6858000" y="4057650"/>
              <a:ext cx="66675" cy="9525"/>
            </a:xfrm>
            <a:prstGeom prst="rect">
              <a:avLst/>
            </a:prstGeom>
            <a:solidFill>
              <a:srgbClr val="BDBDBD"/>
            </a:solidFill>
            <a:ln w="9525">
              <a:noFill/>
              <a:miter lim="800000"/>
              <a:headEnd/>
              <a:tailEnd/>
            </a:ln>
          </p:spPr>
          <p:txBody>
            <a:bodyPr/>
            <a:lstStyle/>
            <a:p>
              <a:endParaRPr lang="en-US"/>
            </a:p>
          </p:txBody>
        </p:sp>
        <p:sp>
          <p:nvSpPr>
            <p:cNvPr id="42" name="Rectangle 246"/>
            <p:cNvSpPr>
              <a:spLocks noChangeArrowheads="1"/>
            </p:cNvSpPr>
            <p:nvPr/>
          </p:nvSpPr>
          <p:spPr bwMode="auto">
            <a:xfrm>
              <a:off x="6858000" y="4067175"/>
              <a:ext cx="66675" cy="9525"/>
            </a:xfrm>
            <a:prstGeom prst="rect">
              <a:avLst/>
            </a:prstGeom>
            <a:solidFill>
              <a:srgbClr val="9F9F9F"/>
            </a:solidFill>
            <a:ln w="9525">
              <a:noFill/>
              <a:miter lim="800000"/>
              <a:headEnd/>
              <a:tailEnd/>
            </a:ln>
          </p:spPr>
          <p:txBody>
            <a:bodyPr/>
            <a:lstStyle/>
            <a:p>
              <a:endParaRPr lang="en-US"/>
            </a:p>
          </p:txBody>
        </p:sp>
        <p:pic>
          <p:nvPicPr>
            <p:cNvPr id="43" name="Picture 247"/>
            <p:cNvPicPr>
              <a:picLocks noChangeAspect="1" noChangeArrowheads="1"/>
            </p:cNvPicPr>
            <p:nvPr/>
          </p:nvPicPr>
          <p:blipFill>
            <a:blip r:embed="rId9"/>
            <a:srcRect/>
            <a:stretch>
              <a:fillRect/>
            </a:stretch>
          </p:blipFill>
          <p:spPr bwMode="auto">
            <a:xfrm>
              <a:off x="6659563" y="4048125"/>
              <a:ext cx="47625" cy="47625"/>
            </a:xfrm>
            <a:prstGeom prst="rect">
              <a:avLst/>
            </a:prstGeom>
            <a:noFill/>
            <a:ln w="9525">
              <a:noFill/>
              <a:miter lim="800000"/>
              <a:headEnd/>
              <a:tailEnd/>
            </a:ln>
          </p:spPr>
        </p:pic>
        <p:pic>
          <p:nvPicPr>
            <p:cNvPr id="44" name="Picture 248"/>
            <p:cNvPicPr>
              <a:picLocks noChangeAspect="1" noChangeArrowheads="1"/>
            </p:cNvPicPr>
            <p:nvPr/>
          </p:nvPicPr>
          <p:blipFill>
            <a:blip r:embed="rId10"/>
            <a:srcRect/>
            <a:stretch>
              <a:fillRect/>
            </a:stretch>
          </p:blipFill>
          <p:spPr bwMode="auto">
            <a:xfrm>
              <a:off x="6697663" y="4048125"/>
              <a:ext cx="47625" cy="47625"/>
            </a:xfrm>
            <a:prstGeom prst="rect">
              <a:avLst/>
            </a:prstGeom>
            <a:noFill/>
            <a:ln w="9525">
              <a:noFill/>
              <a:miter lim="800000"/>
              <a:headEnd/>
              <a:tailEnd/>
            </a:ln>
          </p:spPr>
        </p:pic>
        <p:pic>
          <p:nvPicPr>
            <p:cNvPr id="45" name="Picture 249"/>
            <p:cNvPicPr>
              <a:picLocks noChangeAspect="1" noChangeArrowheads="1"/>
            </p:cNvPicPr>
            <p:nvPr/>
          </p:nvPicPr>
          <p:blipFill>
            <a:blip r:embed="rId11"/>
            <a:srcRect/>
            <a:stretch>
              <a:fillRect/>
            </a:stretch>
          </p:blipFill>
          <p:spPr bwMode="auto">
            <a:xfrm>
              <a:off x="6726238" y="4048125"/>
              <a:ext cx="47625" cy="47625"/>
            </a:xfrm>
            <a:prstGeom prst="rect">
              <a:avLst/>
            </a:prstGeom>
            <a:noFill/>
            <a:ln w="9525">
              <a:noFill/>
              <a:miter lim="800000"/>
              <a:headEnd/>
              <a:tailEnd/>
            </a:ln>
          </p:spPr>
        </p:pic>
        <p:pic>
          <p:nvPicPr>
            <p:cNvPr id="46" name="Picture 250"/>
            <p:cNvPicPr>
              <a:picLocks noChangeAspect="1" noChangeArrowheads="1"/>
            </p:cNvPicPr>
            <p:nvPr/>
          </p:nvPicPr>
          <p:blipFill>
            <a:blip r:embed="rId12"/>
            <a:srcRect/>
            <a:stretch>
              <a:fillRect/>
            </a:stretch>
          </p:blipFill>
          <p:spPr bwMode="auto">
            <a:xfrm>
              <a:off x="6735763" y="4048125"/>
              <a:ext cx="38100" cy="38100"/>
            </a:xfrm>
            <a:prstGeom prst="rect">
              <a:avLst/>
            </a:prstGeom>
            <a:noFill/>
            <a:ln w="9525">
              <a:noFill/>
              <a:miter lim="800000"/>
              <a:headEnd/>
              <a:tailEnd/>
            </a:ln>
          </p:spPr>
        </p:pic>
        <p:pic>
          <p:nvPicPr>
            <p:cNvPr id="47" name="Picture 251"/>
            <p:cNvPicPr>
              <a:picLocks noChangeAspect="1" noChangeArrowheads="1"/>
            </p:cNvPicPr>
            <p:nvPr/>
          </p:nvPicPr>
          <p:blipFill>
            <a:blip r:embed="rId13"/>
            <a:srcRect/>
            <a:stretch>
              <a:fillRect/>
            </a:stretch>
          </p:blipFill>
          <p:spPr bwMode="auto">
            <a:xfrm>
              <a:off x="6735763" y="4048125"/>
              <a:ext cx="38100" cy="38100"/>
            </a:xfrm>
            <a:prstGeom prst="rect">
              <a:avLst/>
            </a:prstGeom>
            <a:noFill/>
            <a:ln w="9525">
              <a:noFill/>
              <a:miter lim="800000"/>
              <a:headEnd/>
              <a:tailEnd/>
            </a:ln>
          </p:spPr>
        </p:pic>
        <p:pic>
          <p:nvPicPr>
            <p:cNvPr id="48" name="Picture 252"/>
            <p:cNvPicPr>
              <a:picLocks noChangeAspect="1" noChangeArrowheads="1"/>
            </p:cNvPicPr>
            <p:nvPr/>
          </p:nvPicPr>
          <p:blipFill>
            <a:blip r:embed="rId14"/>
            <a:srcRect/>
            <a:stretch>
              <a:fillRect/>
            </a:stretch>
          </p:blipFill>
          <p:spPr bwMode="auto">
            <a:xfrm>
              <a:off x="6754813" y="4048125"/>
              <a:ext cx="46038" cy="47625"/>
            </a:xfrm>
            <a:prstGeom prst="rect">
              <a:avLst/>
            </a:prstGeom>
            <a:noFill/>
            <a:ln w="9525">
              <a:noFill/>
              <a:miter lim="800000"/>
              <a:headEnd/>
              <a:tailEnd/>
            </a:ln>
          </p:spPr>
        </p:pic>
        <p:pic>
          <p:nvPicPr>
            <p:cNvPr id="49" name="Picture 253"/>
            <p:cNvPicPr>
              <a:picLocks noChangeAspect="1" noChangeArrowheads="1"/>
            </p:cNvPicPr>
            <p:nvPr/>
          </p:nvPicPr>
          <p:blipFill>
            <a:blip r:embed="rId15"/>
            <a:srcRect/>
            <a:stretch>
              <a:fillRect/>
            </a:stretch>
          </p:blipFill>
          <p:spPr bwMode="auto">
            <a:xfrm>
              <a:off x="6764338" y="4048125"/>
              <a:ext cx="36513" cy="38100"/>
            </a:xfrm>
            <a:prstGeom prst="rect">
              <a:avLst/>
            </a:prstGeom>
            <a:noFill/>
            <a:ln w="9525">
              <a:noFill/>
              <a:miter lim="800000"/>
              <a:headEnd/>
              <a:tailEnd/>
            </a:ln>
          </p:spPr>
        </p:pic>
        <p:pic>
          <p:nvPicPr>
            <p:cNvPr id="50" name="Picture 254"/>
            <p:cNvPicPr>
              <a:picLocks noChangeAspect="1" noChangeArrowheads="1"/>
            </p:cNvPicPr>
            <p:nvPr/>
          </p:nvPicPr>
          <p:blipFill>
            <a:blip r:embed="rId16"/>
            <a:srcRect/>
            <a:stretch>
              <a:fillRect/>
            </a:stretch>
          </p:blipFill>
          <p:spPr bwMode="auto">
            <a:xfrm>
              <a:off x="6764338" y="4048125"/>
              <a:ext cx="36513" cy="38100"/>
            </a:xfrm>
            <a:prstGeom prst="rect">
              <a:avLst/>
            </a:prstGeom>
            <a:noFill/>
            <a:ln w="9525">
              <a:noFill/>
              <a:miter lim="800000"/>
              <a:headEnd/>
              <a:tailEnd/>
            </a:ln>
          </p:spPr>
        </p:pic>
        <p:sp>
          <p:nvSpPr>
            <p:cNvPr id="51" name="Freeform 257"/>
            <p:cNvSpPr>
              <a:spLocks/>
            </p:cNvSpPr>
            <p:nvPr/>
          </p:nvSpPr>
          <p:spPr bwMode="auto">
            <a:xfrm>
              <a:off x="6456363" y="3403600"/>
              <a:ext cx="949325" cy="407988"/>
            </a:xfrm>
            <a:custGeom>
              <a:avLst/>
              <a:gdLst/>
              <a:ahLst/>
              <a:cxnLst>
                <a:cxn ang="0">
                  <a:pos x="0" y="257"/>
                </a:cxn>
                <a:cxn ang="0">
                  <a:pos x="130" y="0"/>
                </a:cxn>
                <a:cxn ang="0">
                  <a:pos x="598" y="0"/>
                </a:cxn>
                <a:cxn ang="0">
                  <a:pos x="469" y="257"/>
                </a:cxn>
                <a:cxn ang="0">
                  <a:pos x="0" y="257"/>
                </a:cxn>
              </a:cxnLst>
              <a:rect l="0" t="0" r="r" b="b"/>
              <a:pathLst>
                <a:path w="598" h="257">
                  <a:moveTo>
                    <a:pt x="0" y="257"/>
                  </a:moveTo>
                  <a:lnTo>
                    <a:pt x="130" y="0"/>
                  </a:lnTo>
                  <a:lnTo>
                    <a:pt x="598" y="0"/>
                  </a:lnTo>
                  <a:lnTo>
                    <a:pt x="469" y="257"/>
                  </a:lnTo>
                  <a:lnTo>
                    <a:pt x="0" y="257"/>
                  </a:lnTo>
                  <a:close/>
                </a:path>
              </a:pathLst>
            </a:custGeom>
            <a:noFill/>
            <a:ln w="3175" cap="rnd">
              <a:solidFill>
                <a:srgbClr val="000000"/>
              </a:solidFill>
              <a:prstDash val="solid"/>
              <a:round/>
              <a:headEnd/>
              <a:tailEnd/>
            </a:ln>
          </p:spPr>
          <p:txBody>
            <a:bodyPr/>
            <a:lstStyle/>
            <a:p>
              <a:endParaRPr lang="en-US"/>
            </a:p>
          </p:txBody>
        </p:sp>
        <p:sp>
          <p:nvSpPr>
            <p:cNvPr id="52" name="Freeform 266"/>
            <p:cNvSpPr>
              <a:spLocks/>
            </p:cNvSpPr>
            <p:nvPr/>
          </p:nvSpPr>
          <p:spPr bwMode="auto">
            <a:xfrm>
              <a:off x="6070600" y="3365500"/>
              <a:ext cx="1441450" cy="742950"/>
            </a:xfrm>
            <a:custGeom>
              <a:avLst/>
              <a:gdLst/>
              <a:ahLst/>
              <a:cxnLst>
                <a:cxn ang="0">
                  <a:pos x="0" y="468"/>
                </a:cxn>
                <a:cxn ang="0">
                  <a:pos x="0" y="421"/>
                </a:cxn>
                <a:cxn ang="0">
                  <a:pos x="188" y="328"/>
                </a:cxn>
                <a:cxn ang="0">
                  <a:pos x="271" y="328"/>
                </a:cxn>
                <a:cxn ang="0">
                  <a:pos x="271" y="304"/>
                </a:cxn>
                <a:cxn ang="0">
                  <a:pos x="200" y="304"/>
                </a:cxn>
                <a:cxn ang="0">
                  <a:pos x="353" y="0"/>
                </a:cxn>
                <a:cxn ang="0">
                  <a:pos x="908" y="0"/>
                </a:cxn>
                <a:cxn ang="0">
                  <a:pos x="754" y="304"/>
                </a:cxn>
                <a:cxn ang="0">
                  <a:pos x="684" y="304"/>
                </a:cxn>
                <a:cxn ang="0">
                  <a:pos x="684" y="328"/>
                </a:cxn>
                <a:cxn ang="0">
                  <a:pos x="754" y="328"/>
                </a:cxn>
                <a:cxn ang="0">
                  <a:pos x="754" y="375"/>
                </a:cxn>
                <a:cxn ang="0">
                  <a:pos x="566" y="468"/>
                </a:cxn>
                <a:cxn ang="0">
                  <a:pos x="0" y="468"/>
                </a:cxn>
              </a:cxnLst>
              <a:rect l="0" t="0" r="r" b="b"/>
              <a:pathLst>
                <a:path w="908" h="468">
                  <a:moveTo>
                    <a:pt x="0" y="468"/>
                  </a:moveTo>
                  <a:lnTo>
                    <a:pt x="0" y="421"/>
                  </a:lnTo>
                  <a:lnTo>
                    <a:pt x="188" y="328"/>
                  </a:lnTo>
                  <a:lnTo>
                    <a:pt x="271" y="328"/>
                  </a:lnTo>
                  <a:lnTo>
                    <a:pt x="271" y="304"/>
                  </a:lnTo>
                  <a:lnTo>
                    <a:pt x="200" y="304"/>
                  </a:lnTo>
                  <a:lnTo>
                    <a:pt x="353" y="0"/>
                  </a:lnTo>
                  <a:lnTo>
                    <a:pt x="908" y="0"/>
                  </a:lnTo>
                  <a:lnTo>
                    <a:pt x="754" y="304"/>
                  </a:lnTo>
                  <a:lnTo>
                    <a:pt x="684" y="304"/>
                  </a:lnTo>
                  <a:lnTo>
                    <a:pt x="684" y="328"/>
                  </a:lnTo>
                  <a:lnTo>
                    <a:pt x="754" y="328"/>
                  </a:lnTo>
                  <a:lnTo>
                    <a:pt x="754" y="375"/>
                  </a:lnTo>
                  <a:lnTo>
                    <a:pt x="566" y="468"/>
                  </a:lnTo>
                  <a:lnTo>
                    <a:pt x="0" y="468"/>
                  </a:lnTo>
                  <a:close/>
                </a:path>
              </a:pathLst>
            </a:custGeom>
            <a:noFill/>
            <a:ln w="9525" cap="rnd">
              <a:solidFill>
                <a:srgbClr val="000000"/>
              </a:solidFill>
              <a:prstDash val="solid"/>
              <a:round/>
              <a:headEnd/>
              <a:tailEnd/>
            </a:ln>
          </p:spPr>
          <p:txBody>
            <a:bodyPr/>
            <a:lstStyle/>
            <a:p>
              <a:endParaRPr lang="en-US"/>
            </a:p>
          </p:txBody>
        </p:sp>
        <p:sp>
          <p:nvSpPr>
            <p:cNvPr id="53" name="Rectangle 267"/>
            <p:cNvSpPr>
              <a:spLocks noChangeArrowheads="1"/>
            </p:cNvSpPr>
            <p:nvPr/>
          </p:nvSpPr>
          <p:spPr bwMode="auto">
            <a:xfrm>
              <a:off x="6364288" y="4133850"/>
              <a:ext cx="314325" cy="122238"/>
            </a:xfrm>
            <a:prstGeom prst="rect">
              <a:avLst/>
            </a:prstGeom>
            <a:noFill/>
            <a:ln w="9525">
              <a:noFill/>
              <a:miter lim="800000"/>
              <a:headEnd/>
              <a:tailEnd/>
            </a:ln>
          </p:spPr>
          <p:txBody>
            <a:bodyPr wrap="none" lIns="0" tIns="0" rIns="0" bIns="0">
              <a:spAutoFit/>
            </a:bodyPr>
            <a:lstStyle/>
            <a:p>
              <a:r>
                <a:rPr lang="en-US" sz="800">
                  <a:solidFill>
                    <a:srgbClr val="000000"/>
                  </a:solidFill>
                </a:rPr>
                <a:t>Laptop</a:t>
              </a:r>
              <a:endParaRPr lang="en-US"/>
            </a:p>
          </p:txBody>
        </p:sp>
      </p:grpSp>
      <p:sp>
        <p:nvSpPr>
          <p:cNvPr id="54" name="Freeform 218"/>
          <p:cNvSpPr>
            <a:spLocks/>
          </p:cNvSpPr>
          <p:nvPr/>
        </p:nvSpPr>
        <p:spPr bwMode="auto">
          <a:xfrm>
            <a:off x="2927350" y="3295650"/>
            <a:ext cx="1717675" cy="730250"/>
          </a:xfrm>
          <a:custGeom>
            <a:avLst/>
            <a:gdLst/>
            <a:ahLst/>
            <a:cxnLst>
              <a:cxn ang="0">
                <a:pos x="398" y="74"/>
              </a:cxn>
              <a:cxn ang="0">
                <a:pos x="626" y="28"/>
              </a:cxn>
              <a:cxn ang="0">
                <a:pos x="696" y="73"/>
              </a:cxn>
              <a:cxn ang="0">
                <a:pos x="870" y="63"/>
              </a:cxn>
              <a:cxn ang="0">
                <a:pos x="908" y="100"/>
              </a:cxn>
              <a:cxn ang="0">
                <a:pos x="1055" y="140"/>
              </a:cxn>
              <a:cxn ang="0">
                <a:pos x="1005" y="214"/>
              </a:cxn>
              <a:cxn ang="0">
                <a:pos x="1058" y="306"/>
              </a:cxn>
              <a:cxn ang="0">
                <a:pos x="924" y="342"/>
              </a:cxn>
              <a:cxn ang="0">
                <a:pos x="676" y="411"/>
              </a:cxn>
              <a:cxn ang="0">
                <a:pos x="659" y="405"/>
              </a:cxn>
              <a:cxn ang="0">
                <a:pos x="325" y="390"/>
              </a:cxn>
              <a:cxn ang="0">
                <a:pos x="139" y="402"/>
              </a:cxn>
              <a:cxn ang="0">
                <a:pos x="92" y="320"/>
              </a:cxn>
              <a:cxn ang="0">
                <a:pos x="3" y="255"/>
              </a:cxn>
              <a:cxn ang="0">
                <a:pos x="93" y="197"/>
              </a:cxn>
              <a:cxn ang="0">
                <a:pos x="49" y="127"/>
              </a:cxn>
              <a:cxn ang="0">
                <a:pos x="156" y="99"/>
              </a:cxn>
              <a:cxn ang="0">
                <a:pos x="159" y="100"/>
              </a:cxn>
              <a:cxn ang="0">
                <a:pos x="307" y="31"/>
              </a:cxn>
              <a:cxn ang="0">
                <a:pos x="398" y="74"/>
              </a:cxn>
            </a:cxnLst>
            <a:rect l="0" t="0" r="r" b="b"/>
            <a:pathLst>
              <a:path w="1082" h="460">
                <a:moveTo>
                  <a:pt x="398" y="74"/>
                </a:moveTo>
                <a:cubicBezTo>
                  <a:pt x="442" y="21"/>
                  <a:pt x="544" y="0"/>
                  <a:pt x="626" y="28"/>
                </a:cubicBezTo>
                <a:cubicBezTo>
                  <a:pt x="656" y="38"/>
                  <a:pt x="680" y="54"/>
                  <a:pt x="696" y="73"/>
                </a:cubicBezTo>
                <a:cubicBezTo>
                  <a:pt x="739" y="39"/>
                  <a:pt x="817" y="34"/>
                  <a:pt x="870" y="63"/>
                </a:cubicBezTo>
                <a:cubicBezTo>
                  <a:pt x="888" y="73"/>
                  <a:pt x="901" y="85"/>
                  <a:pt x="908" y="100"/>
                </a:cubicBezTo>
                <a:cubicBezTo>
                  <a:pt x="966" y="88"/>
                  <a:pt x="1028" y="106"/>
                  <a:pt x="1055" y="140"/>
                </a:cubicBezTo>
                <a:cubicBezTo>
                  <a:pt x="1070" y="170"/>
                  <a:pt x="1048" y="201"/>
                  <a:pt x="1005" y="214"/>
                </a:cubicBezTo>
                <a:cubicBezTo>
                  <a:pt x="1058" y="230"/>
                  <a:pt x="1082" y="271"/>
                  <a:pt x="1058" y="306"/>
                </a:cubicBezTo>
                <a:cubicBezTo>
                  <a:pt x="1035" y="339"/>
                  <a:pt x="976" y="354"/>
                  <a:pt x="924" y="342"/>
                </a:cubicBezTo>
                <a:cubicBezTo>
                  <a:pt x="885" y="405"/>
                  <a:pt x="774" y="436"/>
                  <a:pt x="676" y="411"/>
                </a:cubicBezTo>
                <a:cubicBezTo>
                  <a:pt x="670" y="409"/>
                  <a:pt x="664" y="407"/>
                  <a:pt x="659" y="405"/>
                </a:cubicBezTo>
                <a:cubicBezTo>
                  <a:pt x="559" y="460"/>
                  <a:pt x="411" y="453"/>
                  <a:pt x="325" y="390"/>
                </a:cubicBezTo>
                <a:cubicBezTo>
                  <a:pt x="279" y="427"/>
                  <a:pt x="196" y="432"/>
                  <a:pt x="139" y="402"/>
                </a:cubicBezTo>
                <a:cubicBezTo>
                  <a:pt x="102" y="382"/>
                  <a:pt x="84" y="351"/>
                  <a:pt x="92" y="320"/>
                </a:cubicBezTo>
                <a:cubicBezTo>
                  <a:pt x="40" y="318"/>
                  <a:pt x="0" y="289"/>
                  <a:pt x="3" y="255"/>
                </a:cubicBezTo>
                <a:cubicBezTo>
                  <a:pt x="7" y="224"/>
                  <a:pt x="45" y="199"/>
                  <a:pt x="93" y="197"/>
                </a:cubicBezTo>
                <a:cubicBezTo>
                  <a:pt x="51" y="185"/>
                  <a:pt x="32" y="154"/>
                  <a:pt x="49" y="127"/>
                </a:cubicBezTo>
                <a:cubicBezTo>
                  <a:pt x="66" y="100"/>
                  <a:pt x="114" y="87"/>
                  <a:pt x="156" y="99"/>
                </a:cubicBezTo>
                <a:cubicBezTo>
                  <a:pt x="157" y="99"/>
                  <a:pt x="158" y="99"/>
                  <a:pt x="159" y="100"/>
                </a:cubicBezTo>
                <a:cubicBezTo>
                  <a:pt x="171" y="54"/>
                  <a:pt x="237" y="24"/>
                  <a:pt x="307" y="31"/>
                </a:cubicBezTo>
                <a:cubicBezTo>
                  <a:pt x="346" y="36"/>
                  <a:pt x="380" y="52"/>
                  <a:pt x="398" y="74"/>
                </a:cubicBezTo>
              </a:path>
            </a:pathLst>
          </a:custGeom>
          <a:noFill/>
          <a:ln w="39688" cap="rnd">
            <a:solidFill>
              <a:schemeClr val="tx1"/>
            </a:solidFill>
            <a:prstDash val="solid"/>
            <a:round/>
            <a:headEnd/>
            <a:tailEnd/>
          </a:ln>
        </p:spPr>
        <p:txBody>
          <a:bodyPr/>
          <a:lstStyle/>
          <a:p>
            <a:endParaRPr lang="en-US"/>
          </a:p>
        </p:txBody>
      </p:sp>
      <p:sp>
        <p:nvSpPr>
          <p:cNvPr id="55" name="Rectangle 219"/>
          <p:cNvSpPr>
            <a:spLocks noChangeArrowheads="1"/>
          </p:cNvSpPr>
          <p:nvPr/>
        </p:nvSpPr>
        <p:spPr bwMode="auto">
          <a:xfrm>
            <a:off x="3594100" y="3517900"/>
            <a:ext cx="391839" cy="246221"/>
          </a:xfrm>
          <a:prstGeom prst="rect">
            <a:avLst/>
          </a:prstGeom>
          <a:noFill/>
          <a:ln w="9525">
            <a:noFill/>
            <a:miter lim="800000"/>
            <a:headEnd/>
            <a:tailEnd/>
          </a:ln>
        </p:spPr>
        <p:txBody>
          <a:bodyPr wrap="none" lIns="0" tIns="0" rIns="0" bIns="0">
            <a:spAutoFit/>
          </a:bodyPr>
          <a:lstStyle/>
          <a:p>
            <a:r>
              <a:rPr lang="en-US" sz="1600" b="1" dirty="0"/>
              <a:t>Web</a:t>
            </a:r>
            <a:endParaRPr lang="en-US" dirty="0"/>
          </a:p>
        </p:txBody>
      </p:sp>
      <p:cxnSp>
        <p:nvCxnSpPr>
          <p:cNvPr id="57" name="Straight Arrow Connector 56"/>
          <p:cNvCxnSpPr/>
          <p:nvPr/>
        </p:nvCxnSpPr>
        <p:spPr>
          <a:xfrm>
            <a:off x="1860550" y="3606800"/>
            <a:ext cx="933450" cy="1588"/>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4705350" y="3117850"/>
            <a:ext cx="933450" cy="400050"/>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4705350" y="3871912"/>
            <a:ext cx="933450" cy="490538"/>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4705350" y="3695700"/>
            <a:ext cx="933450" cy="1588"/>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5372100" y="4984750"/>
            <a:ext cx="2889250" cy="5334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rgbClr val="FFFFFF"/>
                </a:solidFill>
                <a:effectLst>
                  <a:outerShdw blurRad="38100" dist="38100" dir="2700000" algn="tl">
                    <a:srgbClr val="000000">
                      <a:alpha val="43137"/>
                    </a:srgbClr>
                  </a:outerShdw>
                </a:effectLst>
                <a:latin typeface="Calibri" pitchFamily="34" charset="0"/>
              </a:rPr>
              <a:t>Application Services</a:t>
            </a:r>
          </a:p>
        </p:txBody>
      </p:sp>
      <p:sp>
        <p:nvSpPr>
          <p:cNvPr id="63" name="TextBox 62"/>
          <p:cNvSpPr txBox="1"/>
          <p:nvPr/>
        </p:nvSpPr>
        <p:spPr>
          <a:xfrm>
            <a:off x="6438900" y="5651500"/>
            <a:ext cx="785664" cy="369332"/>
          </a:xfrm>
          <a:prstGeom prst="rect">
            <a:avLst/>
          </a:prstGeom>
          <a:noFill/>
        </p:spPr>
        <p:txBody>
          <a:bodyPr wrap="none" rtlCol="0">
            <a:spAutoFit/>
          </a:bodyPr>
          <a:lstStyle/>
          <a:p>
            <a:r>
              <a:rPr lang="en-US" dirty="0" smtClean="0"/>
              <a:t>Server</a:t>
            </a:r>
            <a:endParaRPr lang="en-US" dirty="0"/>
          </a:p>
        </p:txBody>
      </p:sp>
      <p:sp>
        <p:nvSpPr>
          <p:cNvPr id="65" name="TextBox 64"/>
          <p:cNvSpPr txBox="1"/>
          <p:nvPr/>
        </p:nvSpPr>
        <p:spPr>
          <a:xfrm>
            <a:off x="438150" y="4095750"/>
            <a:ext cx="1210075" cy="369332"/>
          </a:xfrm>
          <a:prstGeom prst="rect">
            <a:avLst/>
          </a:prstGeom>
          <a:noFill/>
        </p:spPr>
        <p:txBody>
          <a:bodyPr wrap="none" rtlCol="0">
            <a:spAutoFit/>
          </a:bodyPr>
          <a:lstStyle/>
          <a:p>
            <a:r>
              <a:rPr lang="en-US" dirty="0" smtClean="0"/>
              <a:t>.NET Client</a:t>
            </a:r>
            <a:endParaRPr lang="en-US" dirty="0"/>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Client App Services</a:t>
            </a:r>
            <a:endParaRPr lang="en-GB" dirty="0"/>
          </a:p>
        </p:txBody>
      </p:sp>
      <p:sp>
        <p:nvSpPr>
          <p:cNvPr id="4" name="Text Placeholder 3"/>
          <p:cNvSpPr>
            <a:spLocks noGrp="1"/>
          </p:cNvSpPr>
          <p:nvPr>
            <p:ph type="body" sz="quarter" idx="10"/>
          </p:nvPr>
        </p:nvSpPr>
        <p:spPr/>
        <p:txBody>
          <a:bodyPr/>
          <a:lstStyle/>
          <a:p>
            <a:r>
              <a:rPr lang="en-GB" smtClean="0"/>
              <a:t>demo</a:t>
            </a:r>
            <a:endParaRPr lang="en-GB" dirty="0"/>
          </a:p>
        </p:txBody>
      </p:sp>
      <p:pic>
        <p:nvPicPr>
          <p:cNvPr id="17410" name="Picture 2" descr="http://www.danielmoth.com/Blog/AdvancedClientAppServices.JPG"/>
          <p:cNvPicPr>
            <a:picLocks noChangeAspect="1" noChangeArrowheads="1"/>
          </p:cNvPicPr>
          <p:nvPr/>
        </p:nvPicPr>
        <p:blipFill>
          <a:blip r:embed="rId3"/>
          <a:srcRect/>
          <a:stretch>
            <a:fillRect/>
          </a:stretch>
        </p:blipFill>
        <p:spPr bwMode="auto">
          <a:xfrm>
            <a:off x="3460750" y="2362200"/>
            <a:ext cx="4944049" cy="2499116"/>
          </a:xfrm>
          <a:prstGeom prst="rect">
            <a:avLst/>
          </a:prstGeom>
          <a:ln w="127000" cap="rnd">
            <a:solidFill>
              <a:srgbClr val="FFFFFF"/>
            </a:solidFill>
          </a:ln>
          <a:effectLst>
            <a:outerShdw blurRad="76200" dist="95250" dir="10500000" sx="97000" sy="23000" kx="900000" algn="br" rotWithShape="0">
              <a:srgbClr val="000000">
                <a:alpha val="20000"/>
              </a:srgbClr>
            </a:outerShdw>
            <a:reflection blurRad="6350" stA="50000" endA="275" endPos="40000" dist="101600" dir="5400000" sy="-100000" algn="bl" rotWithShape="0"/>
          </a:effectLst>
          <a:scene3d>
            <a:camera prst="perspectiveContrastingLeftFacing"/>
            <a:lightRig rig="twoPt" dir="t">
              <a:rot lat="0" lon="0" rev="7800000"/>
            </a:lightRig>
          </a:scene3d>
          <a:sp3d contourW="6350">
            <a:bevelT w="50800" h="16510"/>
            <a:contourClr>
              <a:srgbClr val="C0C0C0"/>
            </a:contourClr>
          </a:sp3d>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smtClean="0"/>
              <a:t>Tenent of a Smart Client</a:t>
            </a:r>
            <a:endParaRPr lang="en-US" dirty="0"/>
          </a:p>
        </p:txBody>
      </p:sp>
      <p:sp>
        <p:nvSpPr>
          <p:cNvPr id="5" name="Content Placeholder 4"/>
          <p:cNvSpPr>
            <a:spLocks noGrp="1"/>
          </p:cNvSpPr>
          <p:nvPr>
            <p:ph idx="1"/>
          </p:nvPr>
        </p:nvSpPr>
        <p:spPr>
          <a:xfrm>
            <a:off x="381000" y="1412874"/>
            <a:ext cx="8382000" cy="3280898"/>
          </a:xfrm>
        </p:spPr>
        <p:txBody>
          <a:bodyPr/>
          <a:lstStyle/>
          <a:p>
            <a:pPr>
              <a:buNone/>
            </a:pPr>
            <a:r>
              <a:rPr lang="en-US" sz="2000" b="1" dirty="0" smtClean="0"/>
              <a:t>	</a:t>
            </a:r>
            <a:r>
              <a:rPr lang="en-US" sz="2800" b="1" dirty="0" smtClean="0"/>
              <a:t>Offline Capable</a:t>
            </a:r>
          </a:p>
          <a:p>
            <a:pPr>
              <a:buNone/>
            </a:pPr>
            <a:r>
              <a:rPr lang="en-US" sz="2000" dirty="0" smtClean="0"/>
              <a:t>	Because they are running on the local machine one of the key benefits that smart client applications offer is that they can be made to work even when the user is not connected. For applications running in occasional or intermittent connectivity situations, such as those used by traveling workers or even those running on laptops, tablets, PDA's, and so on, where connectivity cannot be guaranteed at all times, being able to work while disconnected is essential. Even when the client is connected, the smart client application can improve performance and usability by caching data and managing the connection in an intelligent way.</a:t>
            </a:r>
          </a:p>
          <a:p>
            <a:pPr>
              <a:buNone/>
            </a:pPr>
            <a:endParaRPr lang="en-US" sz="2000" dirty="0"/>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lowchart: Magnetic Disk 31"/>
          <p:cNvSpPr/>
          <p:nvPr/>
        </p:nvSpPr>
        <p:spPr>
          <a:xfrm>
            <a:off x="8077200" y="3174999"/>
            <a:ext cx="905933" cy="893233"/>
          </a:xfrm>
          <a:prstGeom prst="flowChartMagneticDisk">
            <a:avLst/>
          </a:prstGeom>
          <a:ln>
            <a:solidFill>
              <a:srgbClr val="FFC000"/>
            </a:solidFill>
          </a:ln>
          <a:effectLst>
            <a:outerShdw blurRad="40000" dist="23000" dir="5400000" rotWithShape="0">
              <a:srgbClr val="000000">
                <a:alpha val="35000"/>
              </a:srgbClr>
            </a:outerShdw>
            <a:reflection blurRad="6350" stA="50000" endA="300" endPos="55000" dir="5400000" sy="-100000" algn="bl" rotWithShape="0"/>
          </a:effectLst>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dirty="0" smtClean="0"/>
              <a:t>Server</a:t>
            </a:r>
          </a:p>
          <a:p>
            <a:pPr algn="ctr">
              <a:defRPr/>
            </a:pPr>
            <a:r>
              <a:rPr lang="en-US" dirty="0" smtClean="0"/>
              <a:t>DB</a:t>
            </a:r>
          </a:p>
        </p:txBody>
      </p:sp>
      <p:sp>
        <p:nvSpPr>
          <p:cNvPr id="7" name="Title 6"/>
          <p:cNvSpPr>
            <a:spLocks noGrp="1"/>
          </p:cNvSpPr>
          <p:nvPr>
            <p:ph type="title"/>
          </p:nvPr>
        </p:nvSpPr>
        <p:spPr/>
        <p:txBody>
          <a:bodyPr/>
          <a:lstStyle/>
          <a:p>
            <a:r>
              <a:rPr lang="en-US" smtClean="0"/>
              <a:t>ADO.NET Data Access </a:t>
            </a:r>
            <a:endParaRPr lang="en-US" dirty="0"/>
          </a:p>
        </p:txBody>
      </p:sp>
      <p:sp>
        <p:nvSpPr>
          <p:cNvPr id="8" name="Text Placeholder 52"/>
          <p:cNvSpPr txBox="1">
            <a:spLocks/>
          </p:cNvSpPr>
          <p:nvPr/>
        </p:nvSpPr>
        <p:spPr>
          <a:xfrm>
            <a:off x="382323" y="1016000"/>
            <a:ext cx="8380677" cy="3031067"/>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Segoe" pitchFamily="34" charset="0"/>
              <a:buChar char="•"/>
              <a:tabLst/>
              <a:defRPr/>
            </a:pPr>
            <a:r>
              <a:rPr kumimoji="0" lang="en-US" sz="1400" b="0" i="0" u="none" strike="noStrike" kern="0" cap="none" spc="0" normalizeH="0" baseline="0" noProof="0" dirty="0" smtClean="0">
                <a:ln>
                  <a:noFill/>
                </a:ln>
                <a:effectLst/>
                <a:uLnTx/>
                <a:uFillTx/>
                <a:latin typeface="+mn-lt"/>
                <a:ea typeface="+mn-ea"/>
                <a:cs typeface="+mn-cs"/>
              </a:rPr>
              <a:t>Request made of the server</a:t>
            </a:r>
          </a:p>
          <a:p>
            <a:pPr marL="342900" marR="0" lvl="0" indent="-342900" algn="l" defTabSz="914400" rtl="0" eaLnBrk="0" fontAlgn="base" latinLnBrk="0" hangingPunct="0">
              <a:lnSpc>
                <a:spcPct val="100000"/>
              </a:lnSpc>
              <a:spcBef>
                <a:spcPct val="20000"/>
              </a:spcBef>
              <a:spcAft>
                <a:spcPct val="0"/>
              </a:spcAft>
              <a:buClr>
                <a:schemeClr val="tx2"/>
              </a:buClr>
              <a:buSzTx/>
              <a:buFont typeface="Segoe" pitchFamily="34" charset="0"/>
              <a:buChar char="•"/>
              <a:tabLst/>
              <a:defRPr/>
            </a:pPr>
            <a:r>
              <a:rPr kumimoji="0" lang="en-US" sz="1400" b="0" i="0" u="none" strike="noStrike" kern="0" cap="none" spc="0" normalizeH="0" baseline="0" noProof="0" dirty="0" err="1" smtClean="0">
                <a:ln>
                  <a:noFill/>
                </a:ln>
                <a:effectLst/>
                <a:uLnTx/>
                <a:uFillTx/>
                <a:latin typeface="+mn-lt"/>
                <a:ea typeface="+mn-ea"/>
                <a:cs typeface="+mn-cs"/>
              </a:rPr>
              <a:t>DataAdapter.SelectCommand</a:t>
            </a:r>
            <a:r>
              <a:rPr kumimoji="0" lang="en-US" sz="1400" b="0" i="0" u="none" strike="noStrike" kern="0" cap="none" spc="0" normalizeH="0" baseline="0" noProof="0" dirty="0" smtClean="0">
                <a:ln>
                  <a:noFill/>
                </a:ln>
                <a:effectLst/>
                <a:uLnTx/>
                <a:uFillTx/>
                <a:latin typeface="+mn-lt"/>
                <a:ea typeface="+mn-ea"/>
                <a:cs typeface="+mn-cs"/>
              </a:rPr>
              <a:t> executed returning a result via </a:t>
            </a:r>
            <a:r>
              <a:rPr kumimoji="0" lang="en-US" sz="1400" b="0" i="0" u="none" strike="noStrike" kern="0" cap="none" spc="0" normalizeH="0" baseline="0" noProof="0" dirty="0" err="1" smtClean="0">
                <a:ln>
                  <a:noFill/>
                </a:ln>
                <a:effectLst/>
                <a:uLnTx/>
                <a:uFillTx/>
                <a:latin typeface="+mn-lt"/>
                <a:ea typeface="+mn-ea"/>
                <a:cs typeface="+mn-cs"/>
              </a:rPr>
              <a:t>DataSet</a:t>
            </a:r>
            <a:endParaRPr kumimoji="0" lang="en-US" sz="14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Segoe" pitchFamily="34" charset="0"/>
              <a:buChar char="•"/>
              <a:tabLst/>
              <a:defRPr/>
            </a:pPr>
            <a:r>
              <a:rPr kumimoji="0" lang="en-US" sz="1400" b="0" i="0" u="none" strike="noStrike" kern="0" cap="none" spc="0" normalizeH="0" baseline="0" noProof="0" dirty="0" smtClean="0">
                <a:ln>
                  <a:noFill/>
                </a:ln>
                <a:effectLst/>
                <a:uLnTx/>
                <a:uFillTx/>
                <a:latin typeface="+mn-lt"/>
                <a:ea typeface="+mn-ea"/>
                <a:cs typeface="+mn-cs"/>
              </a:rPr>
              <a:t>Changes made in-memory, to the </a:t>
            </a:r>
            <a:r>
              <a:rPr kumimoji="0" lang="en-US" sz="1400" b="0" i="0" u="none" strike="noStrike" kern="0" cap="none" spc="0" normalizeH="0" baseline="0" noProof="0" dirty="0" err="1" smtClean="0">
                <a:ln>
                  <a:noFill/>
                </a:ln>
                <a:effectLst/>
                <a:uLnTx/>
                <a:uFillTx/>
                <a:latin typeface="+mn-lt"/>
                <a:ea typeface="+mn-ea"/>
                <a:cs typeface="+mn-cs"/>
              </a:rPr>
              <a:t>DataSet</a:t>
            </a:r>
            <a:r>
              <a:rPr kumimoji="0" lang="en-US" sz="1400" b="0" i="0" u="none" strike="noStrike" kern="0" cap="none" spc="0" normalizeH="0" baseline="0" noProof="0" dirty="0" smtClean="0">
                <a:ln>
                  <a:noFill/>
                </a:ln>
                <a:effectLst/>
                <a:uLnTx/>
                <a:uFillTx/>
                <a:latin typeface="+mn-lt"/>
                <a:ea typeface="+mn-ea"/>
                <a:cs typeface="+mn-cs"/>
              </a:rPr>
              <a:t> and sent back</a:t>
            </a:r>
          </a:p>
          <a:p>
            <a:pPr marL="342900" marR="0" lvl="0" indent="-342900" algn="l" defTabSz="914400" rtl="0" eaLnBrk="0" fontAlgn="base" latinLnBrk="0" hangingPunct="0">
              <a:lnSpc>
                <a:spcPct val="100000"/>
              </a:lnSpc>
              <a:spcBef>
                <a:spcPct val="20000"/>
              </a:spcBef>
              <a:spcAft>
                <a:spcPct val="0"/>
              </a:spcAft>
              <a:buClr>
                <a:schemeClr val="tx2"/>
              </a:buClr>
              <a:buSzTx/>
              <a:buFont typeface="Segoe" pitchFamily="34" charset="0"/>
              <a:buChar char="•"/>
              <a:tabLst/>
              <a:defRPr/>
            </a:pPr>
            <a:r>
              <a:rPr kumimoji="0" lang="en-US" sz="1400" b="0" i="0" u="none" strike="noStrike" kern="0" cap="none" spc="0" normalizeH="0" baseline="0" noProof="0" dirty="0" err="1" smtClean="0">
                <a:ln>
                  <a:noFill/>
                </a:ln>
                <a:effectLst/>
                <a:uLnTx/>
                <a:uFillTx/>
                <a:latin typeface="+mn-lt"/>
                <a:ea typeface="+mn-ea"/>
                <a:cs typeface="+mn-cs"/>
              </a:rPr>
              <a:t>DataAdapter</a:t>
            </a:r>
            <a:r>
              <a:rPr kumimoji="0" lang="en-US" sz="1400" b="0" i="0" u="none" strike="noStrike" kern="0" cap="none" spc="0" normalizeH="0" baseline="0" noProof="0" dirty="0" smtClean="0">
                <a:ln>
                  <a:noFill/>
                </a:ln>
                <a:effectLst/>
                <a:uLnTx/>
                <a:uFillTx/>
                <a:latin typeface="+mn-lt"/>
                <a:ea typeface="+mn-ea"/>
                <a:cs typeface="+mn-cs"/>
              </a:rPr>
              <a:t> shreds changes to Insert, Update and Delete commands</a:t>
            </a:r>
          </a:p>
          <a:p>
            <a:pPr marL="342900" marR="0" lvl="0" indent="-342900" algn="l" defTabSz="914400" rtl="0" eaLnBrk="0" fontAlgn="base" latinLnBrk="0" hangingPunct="0">
              <a:lnSpc>
                <a:spcPct val="100000"/>
              </a:lnSpc>
              <a:spcBef>
                <a:spcPct val="20000"/>
              </a:spcBef>
              <a:spcAft>
                <a:spcPct val="0"/>
              </a:spcAft>
              <a:buClr>
                <a:schemeClr val="tx2"/>
              </a:buClr>
              <a:buSzTx/>
              <a:buFont typeface="Segoe" pitchFamily="34" charset="0"/>
              <a:buChar char="•"/>
              <a:tabLst/>
              <a:defRPr/>
            </a:pPr>
            <a:endParaRPr kumimoji="0" lang="en-US" sz="1600" b="0" i="0" u="none" strike="noStrike" kern="0" cap="none" spc="0" normalizeH="0" baseline="0" noProof="0" dirty="0">
              <a:ln>
                <a:noFill/>
              </a:ln>
              <a:effectLst/>
              <a:uLnTx/>
              <a:uFillTx/>
              <a:latin typeface="+mn-lt"/>
              <a:ea typeface="+mn-ea"/>
              <a:cs typeface="+mn-cs"/>
            </a:endParaRPr>
          </a:p>
        </p:txBody>
      </p:sp>
      <p:pic>
        <p:nvPicPr>
          <p:cNvPr id="9" name="Picture 4" descr="C:\Data\Presentations\_Artwork\Artwork_Imagery\Shapes and Graphics\Internet Cloud\internet cloud.png"/>
          <p:cNvPicPr>
            <a:picLocks noChangeAspect="1" noChangeArrowheads="1"/>
          </p:cNvPicPr>
          <p:nvPr/>
        </p:nvPicPr>
        <p:blipFill>
          <a:blip r:embed="rId4" cstate="screen"/>
          <a:srcRect/>
          <a:stretch>
            <a:fillRect/>
          </a:stretch>
        </p:blipFill>
        <p:spPr bwMode="auto">
          <a:xfrm>
            <a:off x="1990725" y="4437209"/>
            <a:ext cx="1108075" cy="508000"/>
          </a:xfrm>
          <a:prstGeom prst="rect">
            <a:avLst/>
          </a:prstGeom>
          <a:noFill/>
          <a:ln w="9525">
            <a:noFill/>
            <a:miter lim="800000"/>
            <a:headEnd/>
            <a:tailEnd/>
          </a:ln>
        </p:spPr>
      </p:pic>
      <p:pic>
        <p:nvPicPr>
          <p:cNvPr id="10" name="Picture 2" descr="C:\Data\Presentations\_Artwork\Artwork_Imagery\HARDWARE_IMAGERY\Illustration - Misc Hardware\XML Icons\Server.png"/>
          <p:cNvPicPr>
            <a:picLocks noChangeAspect="1" noChangeArrowheads="1"/>
          </p:cNvPicPr>
          <p:nvPr/>
        </p:nvPicPr>
        <p:blipFill>
          <a:blip r:embed="rId5" cstate="screen"/>
          <a:srcRect/>
          <a:stretch>
            <a:fillRect/>
          </a:stretch>
        </p:blipFill>
        <p:spPr bwMode="auto">
          <a:xfrm>
            <a:off x="8236239" y="2008966"/>
            <a:ext cx="762000" cy="1124013"/>
          </a:xfrm>
          <a:prstGeom prst="rect">
            <a:avLst/>
          </a:prstGeom>
          <a:noFill/>
        </p:spPr>
      </p:pic>
      <p:pic>
        <p:nvPicPr>
          <p:cNvPr id="11" name="Picture 3" descr="C:\Data\Presentations\_Artwork\Artwork_Imagery\HARDWARE_IMAGERY\Illustration - Misc Hardware\XML Icons\LCD flat panel and keyboard.png"/>
          <p:cNvPicPr>
            <a:picLocks noChangeAspect="1" noChangeArrowheads="1"/>
          </p:cNvPicPr>
          <p:nvPr/>
        </p:nvPicPr>
        <p:blipFill>
          <a:blip r:embed="rId6" cstate="screen"/>
          <a:srcRect/>
          <a:stretch>
            <a:fillRect/>
          </a:stretch>
        </p:blipFill>
        <p:spPr bwMode="auto">
          <a:xfrm>
            <a:off x="190500" y="2093992"/>
            <a:ext cx="692312" cy="912847"/>
          </a:xfrm>
          <a:prstGeom prst="rect">
            <a:avLst/>
          </a:prstGeom>
          <a:noFill/>
        </p:spPr>
      </p:pic>
      <p:pic>
        <p:nvPicPr>
          <p:cNvPr id="12" name="Picture 4" descr="C:\Data\Presentations\_Artwork\Artwork_Imagery\HARDWARE_IMAGERY\Illustration - Misc Hardware\XML Icons\Pocket PC pda.png"/>
          <p:cNvPicPr>
            <a:picLocks noChangeAspect="1" noChangeArrowheads="1"/>
          </p:cNvPicPr>
          <p:nvPr/>
        </p:nvPicPr>
        <p:blipFill>
          <a:blip r:embed="rId7" cstate="screen"/>
          <a:srcRect/>
          <a:stretch>
            <a:fillRect/>
          </a:stretch>
        </p:blipFill>
        <p:spPr bwMode="auto">
          <a:xfrm>
            <a:off x="1683910" y="2210527"/>
            <a:ext cx="439208" cy="837473"/>
          </a:xfrm>
          <a:prstGeom prst="rect">
            <a:avLst/>
          </a:prstGeom>
          <a:noFill/>
        </p:spPr>
      </p:pic>
      <p:pic>
        <p:nvPicPr>
          <p:cNvPr id="13" name="Picture 5" descr="C:\Data\Presentations\_Artwork\Artwork_Imagery\HARDWARE_IMAGERY\Illustration - Misc Hardware\XML Icons\Tablet PC.png"/>
          <p:cNvPicPr>
            <a:picLocks noChangeAspect="1" noChangeArrowheads="1"/>
          </p:cNvPicPr>
          <p:nvPr/>
        </p:nvPicPr>
        <p:blipFill>
          <a:blip r:embed="rId8" cstate="screen"/>
          <a:srcRect/>
          <a:stretch>
            <a:fillRect/>
          </a:stretch>
        </p:blipFill>
        <p:spPr bwMode="auto">
          <a:xfrm>
            <a:off x="958662" y="2209800"/>
            <a:ext cx="714644" cy="833752"/>
          </a:xfrm>
          <a:prstGeom prst="rect">
            <a:avLst/>
          </a:prstGeom>
          <a:noFill/>
        </p:spPr>
      </p:pic>
      <p:pic>
        <p:nvPicPr>
          <p:cNvPr id="14" name="Picture 76" descr="Gel - Gel3 squares red"/>
          <p:cNvPicPr>
            <a:picLocks noChangeAspect="1" noChangeArrowheads="1"/>
          </p:cNvPicPr>
          <p:nvPr/>
        </p:nvPicPr>
        <p:blipFill>
          <a:blip r:embed="rId9" cstate="screen"/>
          <a:srcRect/>
          <a:stretch>
            <a:fillRect/>
          </a:stretch>
        </p:blipFill>
        <p:spPr bwMode="auto">
          <a:xfrm>
            <a:off x="119064" y="3048000"/>
            <a:ext cx="1196920" cy="1156270"/>
          </a:xfrm>
          <a:prstGeom prst="rect">
            <a:avLst/>
          </a:prstGeom>
          <a:noFill/>
          <a:ln w="9525">
            <a:noFill/>
            <a:miter lim="800000"/>
            <a:headEnd/>
            <a:tailEnd/>
          </a:ln>
        </p:spPr>
      </p:pic>
      <p:sp>
        <p:nvSpPr>
          <p:cNvPr id="15" name="Rectangle 33"/>
          <p:cNvSpPr>
            <a:spLocks noChangeArrowheads="1"/>
          </p:cNvSpPr>
          <p:nvPr/>
        </p:nvSpPr>
        <p:spPr bwMode="auto">
          <a:xfrm>
            <a:off x="323688" y="3709988"/>
            <a:ext cx="755812" cy="557212"/>
          </a:xfrm>
          <a:prstGeom prst="rect">
            <a:avLst/>
          </a:prstGeom>
          <a:noFill/>
          <a:ln w="9525">
            <a:noFill/>
            <a:miter lim="800000"/>
            <a:headEnd/>
            <a:tailEnd/>
          </a:ln>
          <a:effectLst/>
        </p:spPr>
        <p:txBody>
          <a:bodyPr wrap="none" lIns="91432" tIns="45717" rIns="91432" bIns="45717" anchor="ctr"/>
          <a:lstStyle/>
          <a:p>
            <a:pPr algn="ctr">
              <a:defRPr/>
            </a:pPr>
            <a:r>
              <a:rPr lang="en-US" b="1" dirty="0" smtClean="0">
                <a:effectLst>
                  <a:outerShdw blurRad="38100" dist="38100" dir="2700000" algn="tl">
                    <a:srgbClr val="000000"/>
                  </a:outerShdw>
                </a:effectLst>
                <a:latin typeface="Segoe Semibold" pitchFamily="34" charset="0"/>
              </a:rPr>
              <a:t>Forms</a:t>
            </a:r>
            <a:endParaRPr lang="en-US" b="1" dirty="0">
              <a:effectLst>
                <a:outerShdw blurRad="38100" dist="38100" dir="2700000" algn="tl">
                  <a:srgbClr val="000000"/>
                </a:outerShdw>
              </a:effectLst>
              <a:latin typeface="Segoe Semibold" pitchFamily="34" charset="0"/>
            </a:endParaRPr>
          </a:p>
        </p:txBody>
      </p:sp>
      <p:pic>
        <p:nvPicPr>
          <p:cNvPr id="16" name="Picture 6" descr="C:\Data\Presentations\_Artwork\Artwork_Imagery\HARDWARE_IMAGERY\Illustration - Misc Hardware\Windows Vista Illustration Icons\Application.png"/>
          <p:cNvPicPr>
            <a:picLocks noChangeAspect="1" noChangeArrowheads="1"/>
          </p:cNvPicPr>
          <p:nvPr/>
        </p:nvPicPr>
        <p:blipFill>
          <a:blip r:embed="rId10" cstate="screen"/>
          <a:srcRect/>
          <a:stretch>
            <a:fillRect/>
          </a:stretch>
        </p:blipFill>
        <p:spPr bwMode="auto">
          <a:xfrm>
            <a:off x="291280" y="3111500"/>
            <a:ext cx="852488" cy="85248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9" name="Picture 2" descr="C:\Data\Presentations\_Artwork\Artwork_Imagery\HARDWARE_IMAGERY\Illustration - Misc Hardware\XML Icons\XML Web Service.png"/>
          <p:cNvPicPr>
            <a:picLocks noChangeAspect="1" noChangeArrowheads="1"/>
          </p:cNvPicPr>
          <p:nvPr/>
        </p:nvPicPr>
        <p:blipFill>
          <a:blip r:embed="rId11" cstate="screen"/>
          <a:srcRect/>
          <a:stretch>
            <a:fillRect/>
          </a:stretch>
        </p:blipFill>
        <p:spPr bwMode="auto">
          <a:xfrm>
            <a:off x="3098800" y="4319734"/>
            <a:ext cx="619125" cy="742950"/>
          </a:xfrm>
          <a:prstGeom prst="rect">
            <a:avLst/>
          </a:prstGeom>
          <a:noFill/>
        </p:spPr>
      </p:pic>
      <p:sp>
        <p:nvSpPr>
          <p:cNvPr id="20" name="Notched Right Arrow 19"/>
          <p:cNvSpPr/>
          <p:nvPr/>
        </p:nvSpPr>
        <p:spPr bwMode="blackGray">
          <a:xfrm>
            <a:off x="1406769" y="3474719"/>
            <a:ext cx="6784731" cy="464233"/>
          </a:xfrm>
          <a:prstGeom prst="notchedRight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endParaRPr>
          </a:p>
        </p:txBody>
      </p:sp>
      <p:sp>
        <p:nvSpPr>
          <p:cNvPr id="21" name="Rounded Rectangle 20"/>
          <p:cNvSpPr/>
          <p:nvPr/>
        </p:nvSpPr>
        <p:spPr bwMode="blackGray">
          <a:xfrm>
            <a:off x="3009799" y="3114421"/>
            <a:ext cx="2235301" cy="1191134"/>
          </a:xfrm>
          <a:prstGeom prst="roundRect">
            <a:avLst/>
          </a:prstGeom>
          <a:gradFill>
            <a:gsLst>
              <a:gs pos="0">
                <a:schemeClr val="accent2">
                  <a:lumMod val="20000"/>
                  <a:lumOff val="80000"/>
                  <a:alpha val="70000"/>
                </a:schemeClr>
              </a:gs>
              <a:gs pos="100000">
                <a:schemeClr val="accent2">
                  <a:alpha val="70000"/>
                </a:schemeClr>
              </a:gs>
            </a:gsLst>
            <a:lin ang="5400000" scaled="1"/>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solidFill>
                  <a:schemeClr val="tx1"/>
                </a:solidFill>
                <a:effectLst>
                  <a:outerShdw blurRad="38100" dist="38100" dir="2700000" algn="tl">
                    <a:srgbClr val="000000">
                      <a:alpha val="43137"/>
                    </a:srgbClr>
                  </a:outerShdw>
                </a:effectLst>
              </a:rPr>
              <a:t>DataAdapter</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endParaRPr>
          </a:p>
        </p:txBody>
      </p:sp>
      <p:sp>
        <p:nvSpPr>
          <p:cNvPr id="22" name="Rounded Rectangle 21"/>
          <p:cNvSpPr/>
          <p:nvPr/>
        </p:nvSpPr>
        <p:spPr bwMode="blackGray">
          <a:xfrm>
            <a:off x="5245000" y="3132979"/>
            <a:ext cx="1463235" cy="293144"/>
          </a:xfrm>
          <a:prstGeom prst="roundRect">
            <a:avLst/>
          </a:prstGeom>
          <a:gradFill>
            <a:gsLst>
              <a:gs pos="0">
                <a:schemeClr val="accent3">
                  <a:lumMod val="20000"/>
                  <a:lumOff val="80000"/>
                  <a:alpha val="70000"/>
                </a:schemeClr>
              </a:gs>
              <a:gs pos="100000">
                <a:schemeClr val="accent3">
                  <a:alpha val="70000"/>
                </a:schemeClr>
              </a:gs>
            </a:gsLst>
            <a:lin ang="5400000" scaled="1"/>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200" dirty="0" err="1" smtClean="0">
                <a:solidFill>
                  <a:schemeClr val="tx1"/>
                </a:solidFill>
                <a:effectLst>
                  <a:outerShdw blurRad="38100" dist="38100" dir="2700000" algn="tl">
                    <a:srgbClr val="000000">
                      <a:alpha val="43137"/>
                    </a:srgbClr>
                  </a:outerShdw>
                </a:effectLst>
              </a:rPr>
              <a:t>Select</a:t>
            </a:r>
            <a:r>
              <a:rPr lang="en-US" sz="1000" dirty="0" err="1" smtClean="0">
                <a:solidFill>
                  <a:schemeClr val="tx1"/>
                </a:solidFill>
                <a:effectLst>
                  <a:outerShdw blurRad="38100" dist="38100" dir="2700000" algn="tl">
                    <a:srgbClr val="000000">
                      <a:alpha val="43137"/>
                    </a:srgbClr>
                  </a:outerShdw>
                </a:effectLst>
              </a:rPr>
              <a:t>Command</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endParaRPr>
          </a:p>
        </p:txBody>
      </p:sp>
      <p:sp>
        <p:nvSpPr>
          <p:cNvPr id="23" name="Rounded Rectangle 22"/>
          <p:cNvSpPr/>
          <p:nvPr/>
        </p:nvSpPr>
        <p:spPr bwMode="blackGray">
          <a:xfrm>
            <a:off x="5245000" y="3426123"/>
            <a:ext cx="1463235" cy="293144"/>
          </a:xfrm>
          <a:prstGeom prst="roundRect">
            <a:avLst/>
          </a:prstGeom>
          <a:gradFill>
            <a:gsLst>
              <a:gs pos="0">
                <a:schemeClr val="accent6">
                  <a:lumMod val="20000"/>
                  <a:lumOff val="80000"/>
                  <a:alpha val="70000"/>
                </a:schemeClr>
              </a:gs>
              <a:gs pos="100000">
                <a:schemeClr val="accent6">
                  <a:alpha val="70000"/>
                </a:schemeClr>
              </a:gs>
            </a:gsLst>
            <a:lin ang="5400000" scaled="1"/>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smtClean="0">
                <a:solidFill>
                  <a:schemeClr val="tx1"/>
                </a:solidFill>
                <a:effectLst>
                  <a:outerShdw blurRad="38100" dist="38100" dir="2700000" algn="tl">
                    <a:srgbClr val="000000">
                      <a:alpha val="43137"/>
                    </a:srgbClr>
                  </a:outerShdw>
                </a:effectLst>
              </a:rPr>
              <a:t>Insert</a:t>
            </a:r>
            <a:r>
              <a:rPr kumimoji="0" lang="en-US" sz="1000" b="0" i="0" u="none" strike="noStrike" cap="none" normalizeH="0" baseline="0" dirty="0" err="1" smtClean="0">
                <a:solidFill>
                  <a:schemeClr val="tx1"/>
                </a:solidFill>
                <a:effectLst>
                  <a:outerShdw blurRad="38100" dist="38100" dir="2700000" algn="tl">
                    <a:srgbClr val="000000">
                      <a:alpha val="43137"/>
                    </a:srgbClr>
                  </a:outerShdw>
                </a:effectLst>
              </a:rPr>
              <a:t>Command</a:t>
            </a:r>
            <a:endParaRPr kumimoji="0" lang="en-US" sz="1000" b="0" i="0" u="none" strike="noStrike" cap="none" normalizeH="0" baseline="0" dirty="0" smtClean="0">
              <a:solidFill>
                <a:schemeClr val="tx1"/>
              </a:solidFill>
              <a:effectLst>
                <a:outerShdw blurRad="38100" dist="38100" dir="2700000" algn="tl">
                  <a:srgbClr val="000000">
                    <a:alpha val="43137"/>
                  </a:srgbClr>
                </a:outerShdw>
              </a:effectLst>
            </a:endParaRPr>
          </a:p>
        </p:txBody>
      </p:sp>
      <p:sp>
        <p:nvSpPr>
          <p:cNvPr id="24" name="Rounded Rectangle 23"/>
          <p:cNvSpPr/>
          <p:nvPr/>
        </p:nvSpPr>
        <p:spPr bwMode="blackGray">
          <a:xfrm>
            <a:off x="5245000" y="3719267"/>
            <a:ext cx="1463235" cy="293144"/>
          </a:xfrm>
          <a:prstGeom prst="roundRect">
            <a:avLst/>
          </a:prstGeom>
          <a:gradFill>
            <a:gsLst>
              <a:gs pos="0">
                <a:schemeClr val="accent6">
                  <a:lumMod val="20000"/>
                  <a:lumOff val="80000"/>
                  <a:alpha val="70000"/>
                </a:schemeClr>
              </a:gs>
              <a:gs pos="100000">
                <a:schemeClr val="accent6">
                  <a:alpha val="70000"/>
                </a:schemeClr>
              </a:gs>
            </a:gsLst>
            <a:lin ang="5400000" scaled="1"/>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smtClean="0">
                <a:solidFill>
                  <a:schemeClr val="tx1"/>
                </a:solidFill>
                <a:effectLst>
                  <a:outerShdw blurRad="38100" dist="38100" dir="2700000" algn="tl">
                    <a:srgbClr val="000000">
                      <a:alpha val="43137"/>
                    </a:srgbClr>
                  </a:outerShdw>
                </a:effectLst>
              </a:rPr>
              <a:t>Update</a:t>
            </a:r>
            <a:r>
              <a:rPr kumimoji="0" lang="en-US" sz="1000" b="0" i="0" u="none" strike="noStrike" cap="none" normalizeH="0" baseline="0" dirty="0" err="1" smtClean="0">
                <a:solidFill>
                  <a:schemeClr val="tx1"/>
                </a:solidFill>
                <a:effectLst>
                  <a:outerShdw blurRad="38100" dist="38100" dir="2700000" algn="tl">
                    <a:srgbClr val="000000">
                      <a:alpha val="43137"/>
                    </a:srgbClr>
                  </a:outerShdw>
                </a:effectLst>
              </a:rPr>
              <a:t>Command</a:t>
            </a:r>
            <a:endParaRPr kumimoji="0" lang="en-US" sz="1000" b="0" i="0" u="none" strike="noStrike" cap="none" normalizeH="0" baseline="0" dirty="0" smtClean="0">
              <a:solidFill>
                <a:schemeClr val="tx1"/>
              </a:solidFill>
              <a:effectLst>
                <a:outerShdw blurRad="38100" dist="38100" dir="2700000" algn="tl">
                  <a:srgbClr val="000000">
                    <a:alpha val="43137"/>
                  </a:srgbClr>
                </a:outerShdw>
              </a:effectLst>
            </a:endParaRPr>
          </a:p>
        </p:txBody>
      </p:sp>
      <p:sp>
        <p:nvSpPr>
          <p:cNvPr id="25" name="Rounded Rectangle 24"/>
          <p:cNvSpPr/>
          <p:nvPr/>
        </p:nvSpPr>
        <p:spPr bwMode="blackGray">
          <a:xfrm>
            <a:off x="5245000" y="4012411"/>
            <a:ext cx="1463235" cy="293144"/>
          </a:xfrm>
          <a:prstGeom prst="roundRect">
            <a:avLst/>
          </a:prstGeom>
          <a:gradFill>
            <a:gsLst>
              <a:gs pos="0">
                <a:schemeClr val="accent6">
                  <a:lumMod val="20000"/>
                  <a:lumOff val="80000"/>
                  <a:alpha val="70000"/>
                </a:schemeClr>
              </a:gs>
              <a:gs pos="100000">
                <a:schemeClr val="accent6">
                  <a:alpha val="70000"/>
                </a:schemeClr>
              </a:gs>
            </a:gsLst>
            <a:lin ang="5400000" scaled="1"/>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smtClean="0">
                <a:solidFill>
                  <a:schemeClr val="tx1"/>
                </a:solidFill>
                <a:effectLst>
                  <a:outerShdw blurRad="38100" dist="38100" dir="2700000" algn="tl">
                    <a:srgbClr val="000000">
                      <a:alpha val="43137"/>
                    </a:srgbClr>
                  </a:outerShdw>
                </a:effectLst>
              </a:rPr>
              <a:t>Delete</a:t>
            </a:r>
            <a:r>
              <a:rPr kumimoji="0" lang="en-US" sz="1000" b="0" i="0" u="none" strike="noStrike" cap="none" normalizeH="0" baseline="0" dirty="0" err="1" smtClean="0">
                <a:solidFill>
                  <a:schemeClr val="tx1"/>
                </a:solidFill>
                <a:effectLst>
                  <a:outerShdw blurRad="38100" dist="38100" dir="2700000" algn="tl">
                    <a:srgbClr val="000000">
                      <a:alpha val="43137"/>
                    </a:srgbClr>
                  </a:outerShdw>
                </a:effectLst>
              </a:rPr>
              <a:t>Command</a:t>
            </a:r>
            <a:endParaRPr kumimoji="0" lang="en-US" sz="1200" b="0" i="0" u="none" strike="noStrike" cap="none" normalizeH="0" baseline="0" dirty="0" smtClean="0">
              <a:solidFill>
                <a:schemeClr val="tx1"/>
              </a:solidFill>
              <a:effectLst>
                <a:outerShdw blurRad="38100" dist="38100" dir="2700000" algn="tl">
                  <a:srgbClr val="000000">
                    <a:alpha val="43137"/>
                  </a:srgbClr>
                </a:outerShdw>
              </a:effectLst>
            </a:endParaRPr>
          </a:p>
        </p:txBody>
      </p:sp>
      <p:sp>
        <p:nvSpPr>
          <p:cNvPr id="26" name="Rounded Rectangle 25"/>
          <p:cNvSpPr/>
          <p:nvPr/>
        </p:nvSpPr>
        <p:spPr bwMode="blackGray">
          <a:xfrm>
            <a:off x="6708235" y="3571557"/>
            <a:ext cx="1025965" cy="270556"/>
          </a:xfrm>
          <a:prstGeom prst="roundRect">
            <a:avLst/>
          </a:prstGeom>
          <a:gradFill>
            <a:gsLst>
              <a:gs pos="0">
                <a:schemeClr val="accent5">
                  <a:lumMod val="20000"/>
                  <a:lumOff val="80000"/>
                  <a:alpha val="70000"/>
                </a:schemeClr>
              </a:gs>
              <a:gs pos="100000">
                <a:schemeClr val="accent5">
                  <a:alpha val="70000"/>
                </a:schemeClr>
              </a:gs>
            </a:gsLst>
            <a:lin ang="5400000" scaled="1"/>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solidFill>
                  <a:schemeClr val="tx1"/>
                </a:solidFill>
                <a:effectLst>
                  <a:outerShdw blurRad="38100" dist="38100" dir="2700000" algn="tl">
                    <a:srgbClr val="000000">
                      <a:alpha val="43137"/>
                    </a:srgbClr>
                  </a:outerShdw>
                </a:effectLst>
              </a:rPr>
              <a:t>Connection</a:t>
            </a:r>
          </a:p>
        </p:txBody>
      </p:sp>
      <p:pic>
        <p:nvPicPr>
          <p:cNvPr id="27" name="Picture 4" descr="C:\Data\Presentations\_Artwork\RelationalData.emf"/>
          <p:cNvPicPr>
            <a:picLocks noChangeAspect="1" noChangeArrowheads="1"/>
          </p:cNvPicPr>
          <p:nvPr/>
        </p:nvPicPr>
        <p:blipFill>
          <a:blip r:embed="rId12"/>
          <a:srcRect/>
          <a:stretch>
            <a:fillRect/>
          </a:stretch>
        </p:blipFill>
        <p:spPr bwMode="auto">
          <a:xfrm>
            <a:off x="7877074" y="3262754"/>
            <a:ext cx="885926" cy="894468"/>
          </a:xfrm>
          <a:prstGeom prst="rect">
            <a:avLst/>
          </a:prstGeom>
          <a:noFill/>
        </p:spPr>
      </p:pic>
      <p:pic>
        <p:nvPicPr>
          <p:cNvPr id="28" name="Picture 6" descr="C:\Data\Presentations\_Artwork\Artwork_Imagery\Shapes and Graphics\Symbols\question-mark.png"/>
          <p:cNvPicPr>
            <a:picLocks noChangeAspect="1" noChangeArrowheads="1"/>
          </p:cNvPicPr>
          <p:nvPr/>
        </p:nvPicPr>
        <p:blipFill>
          <a:blip r:embed="rId13" cstate="screen"/>
          <a:srcRect/>
          <a:stretch>
            <a:fillRect/>
          </a:stretch>
        </p:blipFill>
        <p:spPr bwMode="auto">
          <a:xfrm>
            <a:off x="1315984" y="3178509"/>
            <a:ext cx="652462" cy="1025761"/>
          </a:xfrm>
          <a:prstGeom prst="rect">
            <a:avLst/>
          </a:prstGeom>
          <a:noFill/>
        </p:spPr>
      </p:pic>
      <p:pic>
        <p:nvPicPr>
          <p:cNvPr id="29" name="Picture 2" descr="C:\Data\Presentations\_Artwork\Artwork_Imagery\HARDWARE_IMAGERY\Illustration - Misc Hardware\XML Icons\XML Web Service.png"/>
          <p:cNvPicPr>
            <a:picLocks noChangeAspect="1" noChangeArrowheads="1"/>
          </p:cNvPicPr>
          <p:nvPr/>
        </p:nvPicPr>
        <p:blipFill>
          <a:blip r:embed="rId11" cstate="screen"/>
          <a:srcRect/>
          <a:stretch>
            <a:fillRect/>
          </a:stretch>
        </p:blipFill>
        <p:spPr bwMode="auto">
          <a:xfrm>
            <a:off x="1371600" y="4319734"/>
            <a:ext cx="619125" cy="742950"/>
          </a:xfrm>
          <a:prstGeom prst="rect">
            <a:avLst/>
          </a:prstGeom>
          <a:noFill/>
        </p:spPr>
      </p:pic>
      <p:pic>
        <p:nvPicPr>
          <p:cNvPr id="30" name="Picture 10" descr="C:\Data\Presentations\_Artwork\Artwork_Imagery\Shapes and Graphics\Symbols\stop No.png"/>
          <p:cNvPicPr>
            <a:picLocks noChangeAspect="1" noChangeArrowheads="1"/>
          </p:cNvPicPr>
          <p:nvPr/>
        </p:nvPicPr>
        <p:blipFill>
          <a:blip r:embed="rId14" cstate="screen"/>
          <a:srcRect/>
          <a:stretch>
            <a:fillRect/>
          </a:stretch>
        </p:blipFill>
        <p:spPr bwMode="auto">
          <a:xfrm>
            <a:off x="1964267" y="2728996"/>
            <a:ext cx="1938370" cy="1938370"/>
          </a:xfrm>
          <a:prstGeom prst="rect">
            <a:avLst/>
          </a:prstGeom>
          <a:noFill/>
          <a:ln w="9525">
            <a:noFill/>
            <a:miter lim="800000"/>
            <a:headEnd/>
            <a:tailEnd/>
          </a:ln>
        </p:spPr>
      </p:pic>
      <p:sp>
        <p:nvSpPr>
          <p:cNvPr id="31" name="Rectangle 30"/>
          <p:cNvSpPr/>
          <p:nvPr/>
        </p:nvSpPr>
        <p:spPr>
          <a:xfrm>
            <a:off x="381008" y="5119150"/>
            <a:ext cx="8356601" cy="1083374"/>
          </a:xfrm>
          <a:prstGeom prst="rect">
            <a:avLst/>
          </a:prstGeom>
        </p:spPr>
        <p:txBody>
          <a:bodyPr wrap="square">
            <a:spAutoFit/>
          </a:bodyPr>
          <a:lstStyle/>
          <a:p>
            <a:pPr marL="342900" lvl="0" indent="-342900" eaLnBrk="0" hangingPunct="0">
              <a:spcBef>
                <a:spcPct val="20000"/>
              </a:spcBef>
              <a:buClr>
                <a:schemeClr val="tx2"/>
              </a:buClr>
              <a:buFont typeface="Segoe" pitchFamily="34" charset="0"/>
              <a:buChar char="•"/>
              <a:defRPr/>
            </a:pPr>
            <a:r>
              <a:rPr lang="en-US" sz="1400" kern="0" dirty="0" smtClean="0"/>
              <a:t>Communicate over services</a:t>
            </a:r>
          </a:p>
          <a:p>
            <a:pPr marL="342900" lvl="0" indent="-342900" eaLnBrk="0" hangingPunct="0">
              <a:spcBef>
                <a:spcPct val="20000"/>
              </a:spcBef>
              <a:buClr>
                <a:schemeClr val="tx2"/>
              </a:buClr>
              <a:buFont typeface="Segoe" pitchFamily="34" charset="0"/>
              <a:buChar char="•"/>
              <a:defRPr/>
            </a:pPr>
            <a:r>
              <a:rPr lang="en-US" sz="1400" kern="0" dirty="0" smtClean="0"/>
              <a:t>All operations round trip to the server</a:t>
            </a:r>
          </a:p>
          <a:p>
            <a:pPr marL="342900" lvl="0" indent="-342900" eaLnBrk="0" hangingPunct="0">
              <a:spcBef>
                <a:spcPct val="20000"/>
              </a:spcBef>
              <a:buClr>
                <a:schemeClr val="tx2"/>
              </a:buClr>
              <a:buFont typeface="Segoe" pitchFamily="34" charset="0"/>
              <a:buChar char="•"/>
              <a:defRPr/>
            </a:pPr>
            <a:r>
              <a:rPr lang="en-US" sz="1400" kern="0" dirty="0" smtClean="0"/>
              <a:t>Minimal leverage of the client – memory based operations</a:t>
            </a:r>
          </a:p>
          <a:p>
            <a:pPr marL="342900" lvl="0" indent="-342900" eaLnBrk="0" hangingPunct="0">
              <a:spcBef>
                <a:spcPct val="20000"/>
              </a:spcBef>
              <a:buClr>
                <a:schemeClr val="tx2"/>
              </a:buClr>
              <a:buFont typeface="Segoe" pitchFamily="34" charset="0"/>
              <a:buChar char="•"/>
              <a:defRPr/>
            </a:pPr>
            <a:r>
              <a:rPr lang="en-US" sz="1400" kern="0" dirty="0" smtClean="0"/>
              <a:t>Fragile to network instability</a:t>
            </a:r>
            <a:endParaRPr lang="en-US" sz="1400" dirty="0"/>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0"/>
                                        <p:tgtEl>
                                          <p:spTgt spid="8">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childTnLst>
                          </p:cTn>
                        </p:par>
                        <p:par>
                          <p:cTn id="11" fill="hold">
                            <p:stCondLst>
                              <p:cond delay="2000"/>
                            </p:stCondLst>
                            <p:childTnLst>
                              <p:par>
                                <p:cTn id="12" presetID="63" presetClass="path" presetSubtype="0" accel="50000" decel="50000" fill="hold" nodeType="afterEffect">
                                  <p:stCondLst>
                                    <p:cond delay="0"/>
                                  </p:stCondLst>
                                  <p:childTnLst>
                                    <p:animMotion origin="layout" path="M -3.88889E-6 -4.44444E-6 L 0.40382 -4.44444E-6 " pathEditMode="relative" rAng="0" ptsTypes="AA">
                                      <p:cBhvr>
                                        <p:cTn id="13" dur="2000" fill="hold"/>
                                        <p:tgtEl>
                                          <p:spTgt spid="28"/>
                                        </p:tgtEl>
                                        <p:attrNameLst>
                                          <p:attrName>ppt_x</p:attrName>
                                          <p:attrName>ppt_y</p:attrName>
                                        </p:attrNameLst>
                                      </p:cBhvr>
                                      <p:rCtr x="202" y="0"/>
                                    </p:animMotion>
                                  </p:childTnLst>
                                </p:cTn>
                              </p:par>
                              <p:par>
                                <p:cTn id="14" presetID="9" presetClass="exit" presetSubtype="0" fill="hold" nodeType="withEffect">
                                  <p:stCondLst>
                                    <p:cond delay="1700"/>
                                  </p:stCondLst>
                                  <p:childTnLst>
                                    <p:animEffect transition="out" filter="dissolve">
                                      <p:cBhvr>
                                        <p:cTn id="15" dur="700"/>
                                        <p:tgtEl>
                                          <p:spTgt spid="28"/>
                                        </p:tgtEl>
                                      </p:cBhvr>
                                    </p:animEffect>
                                    <p:set>
                                      <p:cBhvr>
                                        <p:cTn id="16" dur="1" fill="hold">
                                          <p:stCondLst>
                                            <p:cond delay="699"/>
                                          </p:stCondLst>
                                        </p:cTn>
                                        <p:tgtEl>
                                          <p:spTgt spid="28"/>
                                        </p:tgtEl>
                                        <p:attrNameLst>
                                          <p:attrName>style.visibility</p:attrName>
                                        </p:attrNameLst>
                                      </p:cBhvr>
                                      <p:to>
                                        <p:strVal val="hidden"/>
                                      </p:to>
                                    </p:set>
                                  </p:childTnLst>
                                </p:cTn>
                              </p:par>
                            </p:childTnLst>
                          </p:cTn>
                        </p:par>
                        <p:par>
                          <p:cTn id="17" fill="hold">
                            <p:stCondLst>
                              <p:cond delay="4400"/>
                            </p:stCondLst>
                            <p:childTnLst>
                              <p:par>
                                <p:cTn id="18" presetID="10" presetClass="entr" presetSubtype="0" fill="hold" nodeType="after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2000"/>
                                        <p:tgtEl>
                                          <p:spTgt spid="8">
                                            <p:txEl>
                                              <p:pRg st="1" end="1"/>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dissolve">
                                      <p:cBhvr>
                                        <p:cTn id="23" dur="500"/>
                                        <p:tgtEl>
                                          <p:spTgt spid="27"/>
                                        </p:tgtEl>
                                      </p:cBhvr>
                                    </p:animEffect>
                                  </p:childTnLst>
                                </p:cTn>
                              </p:par>
                              <p:par>
                                <p:cTn id="24" presetID="35" presetClass="path" presetSubtype="0" accel="50000" decel="50000" fill="hold" nodeType="withEffect">
                                  <p:stCondLst>
                                    <p:cond delay="600"/>
                                  </p:stCondLst>
                                  <p:childTnLst>
                                    <p:animMotion origin="layout" path="M 4.16667E-6 -2.22222E-6 L -0.73039 -0.00278 " pathEditMode="relative" rAng="0" ptsTypes="AA">
                                      <p:cBhvr>
                                        <p:cTn id="25" dur="2000" fill="hold"/>
                                        <p:tgtEl>
                                          <p:spTgt spid="27"/>
                                        </p:tgtEl>
                                        <p:attrNameLst>
                                          <p:attrName>ppt_x</p:attrName>
                                          <p:attrName>ppt_y</p:attrName>
                                        </p:attrNameLst>
                                      </p:cBhvr>
                                      <p:rCtr x="-365" y="-1"/>
                                    </p:animMotion>
                                  </p:childTnLst>
                                </p:cTn>
                              </p:par>
                            </p:childTnLst>
                          </p:cTn>
                        </p:par>
                        <p:par>
                          <p:cTn id="26" fill="hold">
                            <p:stCondLst>
                              <p:cond delay="7000"/>
                            </p:stCondLst>
                            <p:childTnLst>
                              <p:par>
                                <p:cTn id="27" presetID="10" presetClass="entr" presetSubtype="0" fill="hold" nodeType="after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animEffect transition="in" filter="fade">
                                      <p:cBhvr>
                                        <p:cTn id="29" dur="2000"/>
                                        <p:tgtEl>
                                          <p:spTgt spid="8">
                                            <p:txEl>
                                              <p:pRg st="2" end="2"/>
                                            </p:txEl>
                                          </p:spTgt>
                                        </p:tgtEl>
                                      </p:cBhvr>
                                    </p:animEffect>
                                  </p:childTnLst>
                                </p:cTn>
                              </p:par>
                              <p:par>
                                <p:cTn id="30" presetID="63" presetClass="path" presetSubtype="0" accel="50000" decel="50000" fill="hold" nodeType="withEffect">
                                  <p:stCondLst>
                                    <p:cond delay="0"/>
                                  </p:stCondLst>
                                  <p:childTnLst>
                                    <p:animMotion origin="layout" path="M -0.73039 -0.00278 L -0.32657 -0.00278 " pathEditMode="relative" rAng="0" ptsTypes="AA">
                                      <p:cBhvr>
                                        <p:cTn id="31" dur="2000" fill="hold"/>
                                        <p:tgtEl>
                                          <p:spTgt spid="27"/>
                                        </p:tgtEl>
                                        <p:attrNameLst>
                                          <p:attrName>ppt_x</p:attrName>
                                          <p:attrName>ppt_y</p:attrName>
                                        </p:attrNameLst>
                                      </p:cBhvr>
                                      <p:rCtr x="202" y="0"/>
                                    </p:animMotion>
                                  </p:childTnLst>
                                </p:cTn>
                              </p:par>
                              <p:par>
                                <p:cTn id="32" presetID="9" presetClass="exit" presetSubtype="0" fill="hold" nodeType="withEffect">
                                  <p:stCondLst>
                                    <p:cond delay="1200"/>
                                  </p:stCondLst>
                                  <p:childTnLst>
                                    <p:animEffect transition="out" filter="dissolve">
                                      <p:cBhvr>
                                        <p:cTn id="33" dur="1100"/>
                                        <p:tgtEl>
                                          <p:spTgt spid="27"/>
                                        </p:tgtEl>
                                      </p:cBhvr>
                                    </p:animEffect>
                                    <p:set>
                                      <p:cBhvr>
                                        <p:cTn id="34" dur="1" fill="hold">
                                          <p:stCondLst>
                                            <p:cond delay="1099"/>
                                          </p:stCondLst>
                                        </p:cTn>
                                        <p:tgtEl>
                                          <p:spTgt spid="27"/>
                                        </p:tgtEl>
                                        <p:attrNameLst>
                                          <p:attrName>style.visibility</p:attrName>
                                        </p:attrNameLst>
                                      </p:cBhvr>
                                      <p:to>
                                        <p:strVal val="hidden"/>
                                      </p:to>
                                    </p:set>
                                  </p:childTnLst>
                                </p:cTn>
                              </p:par>
                            </p:childTnLst>
                          </p:cTn>
                        </p:par>
                        <p:par>
                          <p:cTn id="35" fill="hold">
                            <p:stCondLst>
                              <p:cond delay="9300"/>
                            </p:stCondLst>
                            <p:childTnLst>
                              <p:par>
                                <p:cTn id="36" presetID="9" presetClass="entr" presetSubtype="0" fill="hold" nodeType="afterEffect">
                                  <p:stCondLst>
                                    <p:cond delay="0"/>
                                  </p:stCondLst>
                                  <p:childTnLst>
                                    <p:set>
                                      <p:cBhvr>
                                        <p:cTn id="37" dur="1" fill="hold">
                                          <p:stCondLst>
                                            <p:cond delay="0"/>
                                          </p:stCondLst>
                                        </p:cTn>
                                        <p:tgtEl>
                                          <p:spTgt spid="8">
                                            <p:txEl>
                                              <p:pRg st="3" end="3"/>
                                            </p:txEl>
                                          </p:spTgt>
                                        </p:tgtEl>
                                        <p:attrNameLst>
                                          <p:attrName>style.visibility</p:attrName>
                                        </p:attrNameLst>
                                      </p:cBhvr>
                                      <p:to>
                                        <p:strVal val="visible"/>
                                      </p:to>
                                    </p:set>
                                    <p:animEffect transition="in" filter="dissolve">
                                      <p:cBhvr>
                                        <p:cTn id="38" dur="500"/>
                                        <p:tgtEl>
                                          <p:spTgt spid="8">
                                            <p:txEl>
                                              <p:pRg st="3" end="3"/>
                                            </p:txEl>
                                          </p:spTgt>
                                        </p:tgtEl>
                                      </p:cBhvr>
                                    </p:animEffect>
                                  </p:childTnLst>
                                </p:cTn>
                              </p:par>
                              <p:par>
                                <p:cTn id="39" presetID="9" presetClass="entr" presetSubtype="0" fill="hold" nodeType="withEffect">
                                  <p:stCondLst>
                                    <p:cond delay="2000"/>
                                  </p:stCondLst>
                                  <p:childTnLst>
                                    <p:set>
                                      <p:cBhvr>
                                        <p:cTn id="40" dur="1" fill="hold">
                                          <p:stCondLst>
                                            <p:cond delay="0"/>
                                          </p:stCondLst>
                                        </p:cTn>
                                        <p:tgtEl>
                                          <p:spTgt spid="23"/>
                                        </p:tgtEl>
                                        <p:attrNameLst>
                                          <p:attrName>style.visibility</p:attrName>
                                        </p:attrNameLst>
                                      </p:cBhvr>
                                      <p:to>
                                        <p:strVal val="visible"/>
                                      </p:to>
                                    </p:set>
                                    <p:animEffect transition="in" filter="dissolve">
                                      <p:cBhvr>
                                        <p:cTn id="41" dur="500"/>
                                        <p:tgtEl>
                                          <p:spTgt spid="23"/>
                                        </p:tgtEl>
                                      </p:cBhvr>
                                    </p:animEffect>
                                  </p:childTnLst>
                                </p:cTn>
                              </p:par>
                              <p:par>
                                <p:cTn id="42" presetID="9" presetClass="entr" presetSubtype="0" fill="hold" nodeType="withEffect">
                                  <p:stCondLst>
                                    <p:cond delay="2000"/>
                                  </p:stCondLst>
                                  <p:childTnLst>
                                    <p:set>
                                      <p:cBhvr>
                                        <p:cTn id="43" dur="1" fill="hold">
                                          <p:stCondLst>
                                            <p:cond delay="0"/>
                                          </p:stCondLst>
                                        </p:cTn>
                                        <p:tgtEl>
                                          <p:spTgt spid="24"/>
                                        </p:tgtEl>
                                        <p:attrNameLst>
                                          <p:attrName>style.visibility</p:attrName>
                                        </p:attrNameLst>
                                      </p:cBhvr>
                                      <p:to>
                                        <p:strVal val="visible"/>
                                      </p:to>
                                    </p:set>
                                    <p:animEffect transition="in" filter="dissolve">
                                      <p:cBhvr>
                                        <p:cTn id="44" dur="500"/>
                                        <p:tgtEl>
                                          <p:spTgt spid="24"/>
                                        </p:tgtEl>
                                      </p:cBhvr>
                                    </p:animEffect>
                                  </p:childTnLst>
                                </p:cTn>
                              </p:par>
                              <p:par>
                                <p:cTn id="45" presetID="9" presetClass="entr" presetSubtype="0" fill="hold" nodeType="withEffect">
                                  <p:stCondLst>
                                    <p:cond delay="2000"/>
                                  </p:stCondLst>
                                  <p:childTnLst>
                                    <p:set>
                                      <p:cBhvr>
                                        <p:cTn id="46" dur="1" fill="hold">
                                          <p:stCondLst>
                                            <p:cond delay="0"/>
                                          </p:stCondLst>
                                        </p:cTn>
                                        <p:tgtEl>
                                          <p:spTgt spid="25"/>
                                        </p:tgtEl>
                                        <p:attrNameLst>
                                          <p:attrName>style.visibility</p:attrName>
                                        </p:attrNameLst>
                                      </p:cBhvr>
                                      <p:to>
                                        <p:strVal val="visible"/>
                                      </p:to>
                                    </p:set>
                                    <p:animEffect transition="in" filter="dissolve">
                                      <p:cBhvr>
                                        <p:cTn id="47" dur="500"/>
                                        <p:tgtEl>
                                          <p:spTgt spid="25"/>
                                        </p:tgtEl>
                                      </p:cBhvr>
                                    </p:animEffect>
                                  </p:childTnLst>
                                </p:cTn>
                              </p:par>
                            </p:childTnLst>
                          </p:cTn>
                        </p:par>
                        <p:par>
                          <p:cTn id="48" fill="hold">
                            <p:stCondLst>
                              <p:cond delay="11800"/>
                            </p:stCondLst>
                            <p:childTnLst>
                              <p:par>
                                <p:cTn id="49" presetID="10" presetClass="entr" presetSubtype="0" fill="hold" nodeType="afterEffect">
                                  <p:stCondLst>
                                    <p:cond delay="0"/>
                                  </p:stCondLst>
                                  <p:childTnLst>
                                    <p:set>
                                      <p:cBhvr>
                                        <p:cTn id="50" dur="1" fill="hold">
                                          <p:stCondLst>
                                            <p:cond delay="0"/>
                                          </p:stCondLst>
                                        </p:cTn>
                                        <p:tgtEl>
                                          <p:spTgt spid="31">
                                            <p:txEl>
                                              <p:pRg st="0" end="0"/>
                                            </p:txEl>
                                          </p:spTgt>
                                        </p:tgtEl>
                                        <p:attrNameLst>
                                          <p:attrName>style.visibility</p:attrName>
                                        </p:attrNameLst>
                                      </p:cBhvr>
                                      <p:to>
                                        <p:strVal val="visible"/>
                                      </p:to>
                                    </p:set>
                                    <p:animEffect transition="in" filter="fade">
                                      <p:cBhvr>
                                        <p:cTn id="51" dur="2000"/>
                                        <p:tgtEl>
                                          <p:spTgt spid="31">
                                            <p:txEl>
                                              <p:pRg st="0" end="0"/>
                                            </p:txEl>
                                          </p:spTgt>
                                        </p:tgtEl>
                                      </p:cBhvr>
                                    </p:animEffect>
                                  </p:childTnLst>
                                </p:cTn>
                              </p:par>
                              <p:par>
                                <p:cTn id="52" presetID="9" presetClass="entr" presetSubtype="0" fill="hold"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dissolve">
                                      <p:cBhvr>
                                        <p:cTn id="54" dur="500"/>
                                        <p:tgtEl>
                                          <p:spTgt spid="9"/>
                                        </p:tgtEl>
                                      </p:cBhvr>
                                    </p:animEffect>
                                  </p:childTnLst>
                                </p:cTn>
                              </p:par>
                              <p:par>
                                <p:cTn id="55" presetID="9"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dissolve">
                                      <p:cBhvr>
                                        <p:cTn id="57" dur="500"/>
                                        <p:tgtEl>
                                          <p:spTgt spid="19"/>
                                        </p:tgtEl>
                                      </p:cBhvr>
                                    </p:animEffect>
                                  </p:childTnLst>
                                </p:cTn>
                              </p:par>
                              <p:par>
                                <p:cTn id="58" presetID="9"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dissolve">
                                      <p:cBhvr>
                                        <p:cTn id="60" dur="500"/>
                                        <p:tgtEl>
                                          <p:spTgt spid="29"/>
                                        </p:tgtEl>
                                      </p:cBhvr>
                                    </p:animEffect>
                                  </p:childTnLst>
                                </p:cTn>
                              </p:par>
                            </p:childTnLst>
                          </p:cTn>
                        </p:par>
                        <p:par>
                          <p:cTn id="61" fill="hold">
                            <p:stCondLst>
                              <p:cond delay="13800"/>
                            </p:stCondLst>
                            <p:childTnLst>
                              <p:par>
                                <p:cTn id="62" presetID="10" presetClass="entr" presetSubtype="0" fill="hold" nodeType="afterEffect">
                                  <p:stCondLst>
                                    <p:cond delay="0"/>
                                  </p:stCondLst>
                                  <p:childTnLst>
                                    <p:set>
                                      <p:cBhvr>
                                        <p:cTn id="63" dur="1" fill="hold">
                                          <p:stCondLst>
                                            <p:cond delay="0"/>
                                          </p:stCondLst>
                                        </p:cTn>
                                        <p:tgtEl>
                                          <p:spTgt spid="31">
                                            <p:txEl>
                                              <p:pRg st="1" end="1"/>
                                            </p:txEl>
                                          </p:spTgt>
                                        </p:tgtEl>
                                        <p:attrNameLst>
                                          <p:attrName>style.visibility</p:attrName>
                                        </p:attrNameLst>
                                      </p:cBhvr>
                                      <p:to>
                                        <p:strVal val="visible"/>
                                      </p:to>
                                    </p:set>
                                    <p:animEffect transition="in" filter="fade">
                                      <p:cBhvr>
                                        <p:cTn id="64" dur="2000"/>
                                        <p:tgtEl>
                                          <p:spTgt spid="31">
                                            <p:txEl>
                                              <p:pRg st="1" end="1"/>
                                            </p:txEl>
                                          </p:spTgt>
                                        </p:tgtEl>
                                      </p:cBhvr>
                                    </p:animEffect>
                                  </p:childTnLst>
                                </p:cTn>
                              </p:par>
                            </p:childTnLst>
                          </p:cTn>
                        </p:par>
                        <p:par>
                          <p:cTn id="65" fill="hold">
                            <p:stCondLst>
                              <p:cond delay="15800"/>
                            </p:stCondLst>
                            <p:childTnLst>
                              <p:par>
                                <p:cTn id="66" presetID="10" presetClass="entr" presetSubtype="0" fill="hold" nodeType="afterEffect">
                                  <p:stCondLst>
                                    <p:cond delay="0"/>
                                  </p:stCondLst>
                                  <p:childTnLst>
                                    <p:set>
                                      <p:cBhvr>
                                        <p:cTn id="67" dur="1" fill="hold">
                                          <p:stCondLst>
                                            <p:cond delay="0"/>
                                          </p:stCondLst>
                                        </p:cTn>
                                        <p:tgtEl>
                                          <p:spTgt spid="31">
                                            <p:txEl>
                                              <p:pRg st="2" end="2"/>
                                            </p:txEl>
                                          </p:spTgt>
                                        </p:tgtEl>
                                        <p:attrNameLst>
                                          <p:attrName>style.visibility</p:attrName>
                                        </p:attrNameLst>
                                      </p:cBhvr>
                                      <p:to>
                                        <p:strVal val="visible"/>
                                      </p:to>
                                    </p:set>
                                    <p:animEffect transition="in" filter="fade">
                                      <p:cBhvr>
                                        <p:cTn id="68" dur="2000"/>
                                        <p:tgtEl>
                                          <p:spTgt spid="31">
                                            <p:txEl>
                                              <p:pRg st="2" end="2"/>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dissolve">
                                      <p:cBhvr>
                                        <p:cTn id="73" dur="500"/>
                                        <p:tgtEl>
                                          <p:spTgt spid="30"/>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31">
                                            <p:txEl>
                                              <p:pRg st="3" end="3"/>
                                            </p:txEl>
                                          </p:spTgt>
                                        </p:tgtEl>
                                        <p:attrNameLst>
                                          <p:attrName>style.visibility</p:attrName>
                                        </p:attrNameLst>
                                      </p:cBhvr>
                                      <p:to>
                                        <p:strVal val="visible"/>
                                      </p:to>
                                    </p:set>
                                    <p:animEffect transition="in" filter="fade">
                                      <p:cBhvr>
                                        <p:cTn id="77" dur="2000"/>
                                        <p:tgtEl>
                                          <p:spTgt spid="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Sync Services for ADO.NET</a:t>
            </a:r>
            <a:endParaRPr lang="en-US" dirty="0"/>
          </a:p>
        </p:txBody>
      </p:sp>
      <p:sp>
        <p:nvSpPr>
          <p:cNvPr id="3" name="Text Placeholder 52"/>
          <p:cNvSpPr txBox="1">
            <a:spLocks/>
          </p:cNvSpPr>
          <p:nvPr/>
        </p:nvSpPr>
        <p:spPr>
          <a:xfrm>
            <a:off x="382323" y="1016000"/>
            <a:ext cx="8380677" cy="4075475"/>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r>
              <a:rPr kumimoji="0" lang="en-US" sz="1600" b="0" i="0" u="none" strike="noStrike" kern="0" cap="none" spc="0" normalizeH="0" baseline="0" noProof="0" dirty="0" smtClean="0">
                <a:ln>
                  <a:noFill/>
                </a:ln>
                <a:effectLst/>
                <a:uLnTx/>
                <a:uFillTx/>
                <a:latin typeface="+mn-lt"/>
                <a:ea typeface="+mn-ea"/>
                <a:cs typeface="+mn-cs"/>
              </a:rPr>
              <a:t>Builds on </a:t>
            </a:r>
            <a:r>
              <a:rPr kumimoji="0" lang="en-US" sz="1600" b="0" i="0" u="none" strike="noStrike" kern="0" cap="none" spc="0" normalizeH="0" baseline="0" noProof="0" dirty="0" err="1" smtClean="0">
                <a:ln>
                  <a:noFill/>
                </a:ln>
                <a:effectLst/>
                <a:uLnTx/>
                <a:uFillTx/>
                <a:latin typeface="+mn-lt"/>
                <a:ea typeface="+mn-ea"/>
                <a:cs typeface="+mn-cs"/>
              </a:rPr>
              <a:t>DataAdapter</a:t>
            </a:r>
            <a:endParaRPr kumimoji="0" lang="en-US" sz="16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r>
              <a:rPr kumimoji="0" lang="en-US" sz="1600" b="0" i="0" u="none" strike="noStrike" kern="0" cap="none" spc="0" normalizeH="0" baseline="0" noProof="0" dirty="0" smtClean="0">
                <a:ln>
                  <a:noFill/>
                </a:ln>
                <a:effectLst/>
                <a:uLnTx/>
                <a:uFillTx/>
                <a:latin typeface="+mn-lt"/>
                <a:ea typeface="+mn-ea"/>
                <a:cs typeface="+mn-cs"/>
              </a:rPr>
              <a:t>Adds Incremental Commands</a:t>
            </a: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r>
              <a:rPr kumimoji="0" lang="en-US" sz="1600" b="0" i="0" u="none" strike="noStrike" kern="0" cap="none" spc="0" normalizeH="0" baseline="0" noProof="0" dirty="0" smtClean="0">
                <a:ln>
                  <a:noFill/>
                </a:ln>
                <a:effectLst/>
                <a:uLnTx/>
                <a:uFillTx/>
                <a:latin typeface="+mn-lt"/>
                <a:ea typeface="+mn-ea"/>
                <a:cs typeface="+mn-cs"/>
              </a:rPr>
              <a:t>Adds Conflict Commands</a:t>
            </a: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r>
              <a:rPr kumimoji="0" lang="en-US" sz="1600" b="0" i="0" u="none" strike="noStrike" kern="0" cap="none" spc="0" normalizeH="0" baseline="0" noProof="0" dirty="0" smtClean="0">
                <a:ln>
                  <a:noFill/>
                </a:ln>
                <a:effectLst/>
                <a:uLnTx/>
                <a:uFillTx/>
                <a:latin typeface="+mn-lt"/>
                <a:ea typeface="+mn-ea"/>
                <a:cs typeface="+mn-cs"/>
              </a:rPr>
              <a:t>Accepts and returns </a:t>
            </a:r>
            <a:r>
              <a:rPr kumimoji="0" lang="en-US" sz="1600" b="0" i="0" u="none" strike="noStrike" kern="0" cap="none" spc="0" normalizeH="0" baseline="0" noProof="0" dirty="0" err="1" smtClean="0">
                <a:ln>
                  <a:noFill/>
                </a:ln>
                <a:effectLst/>
                <a:uLnTx/>
                <a:uFillTx/>
                <a:latin typeface="+mn-lt"/>
                <a:ea typeface="+mn-ea"/>
                <a:cs typeface="+mn-cs"/>
              </a:rPr>
              <a:t>DataSets</a:t>
            </a:r>
            <a:endParaRPr kumimoji="0" lang="en-US" sz="16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endParaRPr kumimoji="0" lang="en-US" sz="15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endParaRPr kumimoji="0" lang="en-US" sz="15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endParaRPr kumimoji="0" lang="en-US" sz="15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endParaRPr kumimoji="0" lang="en-US" sz="15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endParaRPr kumimoji="0" lang="en-US" sz="15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endParaRPr kumimoji="0" lang="en-US" sz="15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endParaRPr kumimoji="0" lang="en-US" sz="15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endParaRPr kumimoji="0" lang="en-US" sz="15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endParaRPr kumimoji="0" lang="en-US" sz="15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endParaRPr kumimoji="0" lang="en-US" sz="1500" b="0" i="0" u="none" strike="noStrike" kern="0" cap="none" spc="0" normalizeH="0" baseline="0" noProof="0" dirty="0" smtClean="0">
              <a:ln>
                <a:noFill/>
              </a:ln>
              <a:effectLst/>
              <a:uLnTx/>
              <a:uFillTx/>
              <a:latin typeface="+mn-lt"/>
              <a:ea typeface="+mn-ea"/>
              <a:cs typeface="+mn-cs"/>
            </a:endParaRPr>
          </a:p>
        </p:txBody>
      </p:sp>
      <p:pic>
        <p:nvPicPr>
          <p:cNvPr id="4" name="Picture 2" descr="C:\Data\Presentations\_Artwork\Artwork_Imagery\HARDWARE_IMAGERY\Illustration - Misc Hardware\XML Icons\Server.png"/>
          <p:cNvPicPr>
            <a:picLocks noChangeAspect="1" noChangeArrowheads="1"/>
          </p:cNvPicPr>
          <p:nvPr/>
        </p:nvPicPr>
        <p:blipFill>
          <a:blip r:embed="rId4" cstate="screen"/>
          <a:srcRect/>
          <a:stretch>
            <a:fillRect/>
          </a:stretch>
        </p:blipFill>
        <p:spPr bwMode="auto">
          <a:xfrm>
            <a:off x="8236239" y="2008966"/>
            <a:ext cx="762000" cy="1124013"/>
          </a:xfrm>
          <a:prstGeom prst="rect">
            <a:avLst/>
          </a:prstGeom>
          <a:noFill/>
        </p:spPr>
      </p:pic>
      <p:pic>
        <p:nvPicPr>
          <p:cNvPr id="5" name="Picture 3" descr="C:\Data\Presentations\_Artwork\Artwork_Imagery\HARDWARE_IMAGERY\Illustration - Misc Hardware\XML Icons\LCD flat panel and keyboard.png"/>
          <p:cNvPicPr>
            <a:picLocks noChangeAspect="1" noChangeArrowheads="1"/>
          </p:cNvPicPr>
          <p:nvPr/>
        </p:nvPicPr>
        <p:blipFill>
          <a:blip r:embed="rId5" cstate="screen"/>
          <a:srcRect/>
          <a:stretch>
            <a:fillRect/>
          </a:stretch>
        </p:blipFill>
        <p:spPr bwMode="auto">
          <a:xfrm>
            <a:off x="190500" y="2093992"/>
            <a:ext cx="692312" cy="912847"/>
          </a:xfrm>
          <a:prstGeom prst="rect">
            <a:avLst/>
          </a:prstGeom>
          <a:noFill/>
        </p:spPr>
      </p:pic>
      <p:pic>
        <p:nvPicPr>
          <p:cNvPr id="6" name="Picture 4" descr="C:\Data\Presentations\_Artwork\Artwork_Imagery\HARDWARE_IMAGERY\Illustration - Misc Hardware\XML Icons\Pocket PC pda.png"/>
          <p:cNvPicPr>
            <a:picLocks noChangeAspect="1" noChangeArrowheads="1"/>
          </p:cNvPicPr>
          <p:nvPr/>
        </p:nvPicPr>
        <p:blipFill>
          <a:blip r:embed="rId6" cstate="screen"/>
          <a:srcRect/>
          <a:stretch>
            <a:fillRect/>
          </a:stretch>
        </p:blipFill>
        <p:spPr bwMode="auto">
          <a:xfrm>
            <a:off x="1683910" y="2210527"/>
            <a:ext cx="439208" cy="837473"/>
          </a:xfrm>
          <a:prstGeom prst="rect">
            <a:avLst/>
          </a:prstGeom>
          <a:noFill/>
        </p:spPr>
      </p:pic>
      <p:pic>
        <p:nvPicPr>
          <p:cNvPr id="7" name="Picture 5" descr="C:\Data\Presentations\_Artwork\Artwork_Imagery\HARDWARE_IMAGERY\Illustration - Misc Hardware\XML Icons\Tablet PC.png"/>
          <p:cNvPicPr>
            <a:picLocks noChangeAspect="1" noChangeArrowheads="1"/>
          </p:cNvPicPr>
          <p:nvPr/>
        </p:nvPicPr>
        <p:blipFill>
          <a:blip r:embed="rId7" cstate="screen"/>
          <a:srcRect/>
          <a:stretch>
            <a:fillRect/>
          </a:stretch>
        </p:blipFill>
        <p:spPr bwMode="auto">
          <a:xfrm>
            <a:off x="958662" y="2214248"/>
            <a:ext cx="714644" cy="833752"/>
          </a:xfrm>
          <a:prstGeom prst="rect">
            <a:avLst/>
          </a:prstGeom>
          <a:noFill/>
        </p:spPr>
      </p:pic>
      <p:pic>
        <p:nvPicPr>
          <p:cNvPr id="8" name="Picture 76" descr="Gel - Gel3 squares red"/>
          <p:cNvPicPr>
            <a:picLocks noChangeAspect="1" noChangeArrowheads="1"/>
          </p:cNvPicPr>
          <p:nvPr/>
        </p:nvPicPr>
        <p:blipFill>
          <a:blip r:embed="rId8" cstate="screen"/>
          <a:srcRect/>
          <a:stretch>
            <a:fillRect/>
          </a:stretch>
        </p:blipFill>
        <p:spPr bwMode="auto">
          <a:xfrm>
            <a:off x="119064" y="3048000"/>
            <a:ext cx="1196920" cy="1156270"/>
          </a:xfrm>
          <a:prstGeom prst="rect">
            <a:avLst/>
          </a:prstGeom>
          <a:noFill/>
          <a:ln w="9525">
            <a:noFill/>
            <a:miter lim="800000"/>
            <a:headEnd/>
            <a:tailEnd/>
          </a:ln>
        </p:spPr>
      </p:pic>
      <p:sp>
        <p:nvSpPr>
          <p:cNvPr id="9" name="Rectangle 33"/>
          <p:cNvSpPr>
            <a:spLocks noChangeArrowheads="1"/>
          </p:cNvSpPr>
          <p:nvPr/>
        </p:nvSpPr>
        <p:spPr bwMode="auto">
          <a:xfrm>
            <a:off x="323688" y="3709988"/>
            <a:ext cx="755812" cy="557212"/>
          </a:xfrm>
          <a:prstGeom prst="rect">
            <a:avLst/>
          </a:prstGeom>
          <a:noFill/>
          <a:ln w="9525">
            <a:noFill/>
            <a:miter lim="800000"/>
            <a:headEnd/>
            <a:tailEnd/>
          </a:ln>
          <a:effectLst/>
        </p:spPr>
        <p:txBody>
          <a:bodyPr wrap="none" lIns="91432" tIns="45717" rIns="91432" bIns="45717" anchor="ctr"/>
          <a:lstStyle/>
          <a:p>
            <a:pPr algn="ctr">
              <a:defRPr/>
            </a:pPr>
            <a:r>
              <a:rPr lang="en-US" b="1" dirty="0" smtClean="0">
                <a:effectLst>
                  <a:outerShdw blurRad="38100" dist="38100" dir="2700000" algn="tl">
                    <a:srgbClr val="000000"/>
                  </a:outerShdw>
                </a:effectLst>
                <a:latin typeface="Segoe Semibold" pitchFamily="34" charset="0"/>
              </a:rPr>
              <a:t>Forms</a:t>
            </a:r>
            <a:endParaRPr lang="en-US" b="1" dirty="0">
              <a:effectLst>
                <a:outerShdw blurRad="38100" dist="38100" dir="2700000" algn="tl">
                  <a:srgbClr val="000000"/>
                </a:outerShdw>
              </a:effectLst>
              <a:latin typeface="Segoe Semibold" pitchFamily="34" charset="0"/>
            </a:endParaRPr>
          </a:p>
        </p:txBody>
      </p:sp>
      <p:pic>
        <p:nvPicPr>
          <p:cNvPr id="10" name="Picture 6" descr="C:\Data\Presentations\_Artwork\Artwork_Imagery\HARDWARE_IMAGERY\Illustration - Misc Hardware\Windows Vista Illustration Icons\Application.png"/>
          <p:cNvPicPr>
            <a:picLocks noChangeAspect="1" noChangeArrowheads="1"/>
          </p:cNvPicPr>
          <p:nvPr/>
        </p:nvPicPr>
        <p:blipFill>
          <a:blip r:embed="rId9" cstate="screen"/>
          <a:srcRect/>
          <a:stretch>
            <a:fillRect/>
          </a:stretch>
        </p:blipFill>
        <p:spPr bwMode="auto">
          <a:xfrm>
            <a:off x="291280" y="3111500"/>
            <a:ext cx="852488" cy="85248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3" name="Notched Right Arrow 12"/>
          <p:cNvSpPr/>
          <p:nvPr/>
        </p:nvSpPr>
        <p:spPr bwMode="blackGray">
          <a:xfrm>
            <a:off x="1406769" y="3474719"/>
            <a:ext cx="6784731" cy="464233"/>
          </a:xfrm>
          <a:prstGeom prst="notchedRight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endParaRPr>
          </a:p>
        </p:txBody>
      </p:sp>
      <p:sp>
        <p:nvSpPr>
          <p:cNvPr id="14" name="Rounded Rectangle 13"/>
          <p:cNvSpPr/>
          <p:nvPr/>
        </p:nvSpPr>
        <p:spPr bwMode="blackGray">
          <a:xfrm>
            <a:off x="3009799" y="3114421"/>
            <a:ext cx="2235301" cy="1191134"/>
          </a:xfrm>
          <a:prstGeom prst="roundRect">
            <a:avLst/>
          </a:prstGeom>
          <a:gradFill>
            <a:gsLst>
              <a:gs pos="0">
                <a:schemeClr val="accent2">
                  <a:lumMod val="20000"/>
                  <a:lumOff val="80000"/>
                  <a:alpha val="70000"/>
                </a:schemeClr>
              </a:gs>
              <a:gs pos="100000">
                <a:schemeClr val="accent2">
                  <a:alpha val="70000"/>
                </a:schemeClr>
              </a:gs>
            </a:gsLst>
            <a:lin ang="5400000" scaled="1"/>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err="1" smtClean="0">
                <a:solidFill>
                  <a:schemeClr val="tx1"/>
                </a:solidFill>
                <a:effectLst>
                  <a:outerShdw blurRad="38100" dist="38100" dir="2700000" algn="tl">
                    <a:srgbClr val="000000">
                      <a:alpha val="43137"/>
                    </a:srgbClr>
                  </a:outerShdw>
                </a:effectLst>
              </a:rPr>
              <a:t>Sync</a:t>
            </a:r>
            <a:r>
              <a:rPr kumimoji="0" lang="en-US" b="0" i="0" u="none" strike="noStrike" cap="none" normalizeH="0" baseline="0" dirty="0" err="1" smtClean="0">
                <a:solidFill>
                  <a:schemeClr val="tx1"/>
                </a:solidFill>
                <a:effectLst>
                  <a:outerShdw blurRad="38100" dist="38100" dir="2700000" algn="tl">
                    <a:srgbClr val="000000">
                      <a:alpha val="43137"/>
                    </a:srgbClr>
                  </a:outerShdw>
                </a:effectLst>
              </a:rPr>
              <a:t>Adapter</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endParaRPr>
          </a:p>
        </p:txBody>
      </p:sp>
      <p:sp>
        <p:nvSpPr>
          <p:cNvPr id="15" name="Rounded Rectangle 14"/>
          <p:cNvSpPr/>
          <p:nvPr/>
        </p:nvSpPr>
        <p:spPr bwMode="blackGray">
          <a:xfrm>
            <a:off x="5244999" y="3132979"/>
            <a:ext cx="2489191" cy="293144"/>
          </a:xfrm>
          <a:prstGeom prst="roundRect">
            <a:avLst/>
          </a:prstGeom>
          <a:gradFill>
            <a:gsLst>
              <a:gs pos="0">
                <a:schemeClr val="accent3">
                  <a:lumMod val="20000"/>
                  <a:lumOff val="80000"/>
                  <a:alpha val="70000"/>
                </a:schemeClr>
              </a:gs>
              <a:gs pos="100000">
                <a:schemeClr val="accent3">
                  <a:alpha val="70000"/>
                </a:schemeClr>
              </a:gs>
            </a:gsLst>
            <a:lin ang="5400000" scaled="1"/>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1000" dirty="0" smtClean="0">
                <a:solidFill>
                  <a:schemeClr val="tx1"/>
                </a:solidFill>
                <a:effectLst>
                  <a:outerShdw blurRad="38100" dist="38100" dir="2700000" algn="tl">
                    <a:srgbClr val="000000">
                      <a:alpha val="43137"/>
                    </a:srgbClr>
                  </a:outerShdw>
                </a:effectLst>
              </a:rPr>
              <a:t>Select </a:t>
            </a:r>
            <a:r>
              <a:rPr lang="en-US" sz="1200" b="1" dirty="0" smtClean="0">
                <a:solidFill>
                  <a:schemeClr val="tx1"/>
                </a:solidFill>
                <a:effectLst>
                  <a:outerShdw blurRad="38100" dist="38100" dir="2700000" algn="tl">
                    <a:srgbClr val="000000">
                      <a:alpha val="43137"/>
                    </a:srgbClr>
                  </a:outerShdw>
                </a:effectLst>
              </a:rPr>
              <a:t>Incremental</a:t>
            </a:r>
            <a:r>
              <a:rPr lang="en-US" sz="1200" dirty="0" smtClean="0">
                <a:solidFill>
                  <a:schemeClr val="tx1"/>
                </a:solidFill>
                <a:effectLst>
                  <a:outerShdw blurRad="38100" dist="38100" dir="2700000" algn="tl">
                    <a:srgbClr val="000000">
                      <a:alpha val="43137"/>
                    </a:srgbClr>
                  </a:outerShdw>
                </a:effectLst>
              </a:rPr>
              <a:t> </a:t>
            </a:r>
            <a:r>
              <a:rPr lang="en-US" sz="1200" b="1" dirty="0" smtClean="0">
                <a:solidFill>
                  <a:schemeClr val="tx1"/>
                </a:solidFill>
                <a:effectLst>
                  <a:outerShdw blurRad="38100" dist="38100" dir="2700000" algn="tl">
                    <a:srgbClr val="000000">
                      <a:alpha val="43137"/>
                    </a:srgbClr>
                  </a:outerShdw>
                </a:effectLst>
              </a:rPr>
              <a:t>Deletes</a:t>
            </a:r>
            <a:endParaRPr lang="en-US" sz="2800" b="1" dirty="0" smtClean="0">
              <a:solidFill>
                <a:schemeClr val="tx1"/>
              </a:solidFill>
              <a:effectLst>
                <a:outerShdw blurRad="38100" dist="38100" dir="2700000" algn="tl">
                  <a:srgbClr val="000000">
                    <a:alpha val="43137"/>
                  </a:srgbClr>
                </a:outerShdw>
              </a:effectLst>
            </a:endParaRPr>
          </a:p>
        </p:txBody>
      </p:sp>
      <p:sp>
        <p:nvSpPr>
          <p:cNvPr id="16" name="Rounded Rectangle 15"/>
          <p:cNvSpPr/>
          <p:nvPr/>
        </p:nvSpPr>
        <p:spPr bwMode="blackGray">
          <a:xfrm>
            <a:off x="5245000" y="3426123"/>
            <a:ext cx="1463235" cy="293144"/>
          </a:xfrm>
          <a:prstGeom prst="roundRect">
            <a:avLst/>
          </a:prstGeom>
          <a:gradFill>
            <a:gsLst>
              <a:gs pos="0">
                <a:schemeClr val="accent6">
                  <a:lumMod val="20000"/>
                  <a:lumOff val="80000"/>
                  <a:alpha val="70000"/>
                </a:schemeClr>
              </a:gs>
              <a:gs pos="100000">
                <a:schemeClr val="accent6">
                  <a:alpha val="70000"/>
                </a:schemeClr>
              </a:gs>
            </a:gsLst>
            <a:lin ang="5400000" scaled="1"/>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smtClean="0">
                <a:solidFill>
                  <a:schemeClr val="tx1"/>
                </a:solidFill>
                <a:effectLst>
                  <a:outerShdw blurRad="38100" dist="38100" dir="2700000" algn="tl">
                    <a:srgbClr val="000000">
                      <a:alpha val="43137"/>
                    </a:srgbClr>
                  </a:outerShdw>
                </a:effectLst>
              </a:rPr>
              <a:t>Insert</a:t>
            </a:r>
            <a:r>
              <a:rPr kumimoji="0" lang="en-US" sz="1000" b="0" i="0" u="none" strike="noStrike" cap="none" normalizeH="0" baseline="0" dirty="0" err="1" smtClean="0">
                <a:solidFill>
                  <a:schemeClr val="tx1"/>
                </a:solidFill>
                <a:effectLst>
                  <a:outerShdw blurRad="38100" dist="38100" dir="2700000" algn="tl">
                    <a:srgbClr val="000000">
                      <a:alpha val="43137"/>
                    </a:srgbClr>
                  </a:outerShdw>
                </a:effectLst>
              </a:rPr>
              <a:t>Command</a:t>
            </a:r>
            <a:endParaRPr kumimoji="0" lang="en-US" sz="1000" b="0" i="0" u="none" strike="noStrike" cap="none" normalizeH="0" baseline="0" dirty="0" smtClean="0">
              <a:solidFill>
                <a:schemeClr val="tx1"/>
              </a:solidFill>
              <a:effectLst>
                <a:outerShdw blurRad="38100" dist="38100" dir="2700000" algn="tl">
                  <a:srgbClr val="000000">
                    <a:alpha val="43137"/>
                  </a:srgbClr>
                </a:outerShdw>
              </a:effectLst>
            </a:endParaRPr>
          </a:p>
        </p:txBody>
      </p:sp>
      <p:sp>
        <p:nvSpPr>
          <p:cNvPr id="17" name="Rounded Rectangle 16"/>
          <p:cNvSpPr/>
          <p:nvPr/>
        </p:nvSpPr>
        <p:spPr bwMode="blackGray">
          <a:xfrm>
            <a:off x="5245000" y="3719267"/>
            <a:ext cx="1463235" cy="293144"/>
          </a:xfrm>
          <a:prstGeom prst="roundRect">
            <a:avLst/>
          </a:prstGeom>
          <a:gradFill>
            <a:gsLst>
              <a:gs pos="0">
                <a:schemeClr val="accent6">
                  <a:lumMod val="20000"/>
                  <a:lumOff val="80000"/>
                  <a:alpha val="70000"/>
                </a:schemeClr>
              </a:gs>
              <a:gs pos="100000">
                <a:schemeClr val="accent6">
                  <a:alpha val="70000"/>
                </a:schemeClr>
              </a:gs>
            </a:gsLst>
            <a:lin ang="5400000" scaled="1"/>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smtClean="0">
                <a:solidFill>
                  <a:schemeClr val="tx1"/>
                </a:solidFill>
                <a:effectLst>
                  <a:outerShdw blurRad="38100" dist="38100" dir="2700000" algn="tl">
                    <a:srgbClr val="000000">
                      <a:alpha val="43137"/>
                    </a:srgbClr>
                  </a:outerShdw>
                </a:effectLst>
              </a:rPr>
              <a:t>Update</a:t>
            </a:r>
            <a:r>
              <a:rPr kumimoji="0" lang="en-US" sz="1000" b="0" i="0" u="none" strike="noStrike" cap="none" normalizeH="0" baseline="0" dirty="0" err="1" smtClean="0">
                <a:solidFill>
                  <a:schemeClr val="tx1"/>
                </a:solidFill>
                <a:effectLst>
                  <a:outerShdw blurRad="38100" dist="38100" dir="2700000" algn="tl">
                    <a:srgbClr val="000000">
                      <a:alpha val="43137"/>
                    </a:srgbClr>
                  </a:outerShdw>
                </a:effectLst>
              </a:rPr>
              <a:t>Command</a:t>
            </a:r>
            <a:endParaRPr kumimoji="0" lang="en-US" sz="1000" b="0" i="0" u="none" strike="noStrike" cap="none" normalizeH="0" baseline="0" dirty="0" smtClean="0">
              <a:solidFill>
                <a:schemeClr val="tx1"/>
              </a:solidFill>
              <a:effectLst>
                <a:outerShdw blurRad="38100" dist="38100" dir="2700000" algn="tl">
                  <a:srgbClr val="000000">
                    <a:alpha val="43137"/>
                  </a:srgbClr>
                </a:outerShdw>
              </a:effectLst>
            </a:endParaRPr>
          </a:p>
        </p:txBody>
      </p:sp>
      <p:sp>
        <p:nvSpPr>
          <p:cNvPr id="18" name="Rounded Rectangle 17"/>
          <p:cNvSpPr/>
          <p:nvPr/>
        </p:nvSpPr>
        <p:spPr bwMode="blackGray">
          <a:xfrm>
            <a:off x="5245000" y="4012411"/>
            <a:ext cx="1463235" cy="293144"/>
          </a:xfrm>
          <a:prstGeom prst="roundRect">
            <a:avLst/>
          </a:prstGeom>
          <a:gradFill>
            <a:gsLst>
              <a:gs pos="0">
                <a:schemeClr val="accent6">
                  <a:lumMod val="20000"/>
                  <a:lumOff val="80000"/>
                  <a:alpha val="70000"/>
                </a:schemeClr>
              </a:gs>
              <a:gs pos="100000">
                <a:schemeClr val="accent6">
                  <a:alpha val="70000"/>
                </a:schemeClr>
              </a:gs>
            </a:gsLst>
            <a:lin ang="5400000" scaled="1"/>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smtClean="0">
                <a:solidFill>
                  <a:schemeClr val="tx1"/>
                </a:solidFill>
                <a:effectLst>
                  <a:outerShdw blurRad="38100" dist="38100" dir="2700000" algn="tl">
                    <a:srgbClr val="000000">
                      <a:alpha val="43137"/>
                    </a:srgbClr>
                  </a:outerShdw>
                </a:effectLst>
              </a:rPr>
              <a:t>Delete</a:t>
            </a:r>
            <a:r>
              <a:rPr kumimoji="0" lang="en-US" sz="1000" b="0" i="0" u="none" strike="noStrike" cap="none" normalizeH="0" baseline="0" dirty="0" err="1" smtClean="0">
                <a:solidFill>
                  <a:schemeClr val="tx1"/>
                </a:solidFill>
                <a:effectLst>
                  <a:outerShdw blurRad="38100" dist="38100" dir="2700000" algn="tl">
                    <a:srgbClr val="000000">
                      <a:alpha val="43137"/>
                    </a:srgbClr>
                  </a:outerShdw>
                </a:effectLst>
              </a:rPr>
              <a:t>Command</a:t>
            </a:r>
            <a:endParaRPr kumimoji="0" lang="en-US" sz="1200" b="0" i="0" u="none" strike="noStrike" cap="none" normalizeH="0" baseline="0" dirty="0" smtClean="0">
              <a:solidFill>
                <a:schemeClr val="tx1"/>
              </a:solidFill>
              <a:effectLst>
                <a:outerShdw blurRad="38100" dist="38100" dir="2700000" algn="tl">
                  <a:srgbClr val="000000">
                    <a:alpha val="43137"/>
                  </a:srgbClr>
                </a:outerShdw>
              </a:effectLst>
            </a:endParaRPr>
          </a:p>
        </p:txBody>
      </p:sp>
      <p:sp>
        <p:nvSpPr>
          <p:cNvPr id="19" name="Rounded Rectangle 18"/>
          <p:cNvSpPr/>
          <p:nvPr/>
        </p:nvSpPr>
        <p:spPr bwMode="blackGray">
          <a:xfrm>
            <a:off x="6708235" y="3571557"/>
            <a:ext cx="1025965" cy="270556"/>
          </a:xfrm>
          <a:prstGeom prst="roundRect">
            <a:avLst/>
          </a:prstGeom>
          <a:gradFill>
            <a:gsLst>
              <a:gs pos="0">
                <a:schemeClr val="accent5">
                  <a:lumMod val="20000"/>
                  <a:lumOff val="80000"/>
                  <a:alpha val="70000"/>
                </a:schemeClr>
              </a:gs>
              <a:gs pos="100000">
                <a:schemeClr val="accent5">
                  <a:alpha val="70000"/>
                </a:schemeClr>
              </a:gs>
            </a:gsLst>
            <a:lin ang="5400000" scaled="1"/>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solidFill>
                  <a:schemeClr val="tx1"/>
                </a:solidFill>
                <a:effectLst>
                  <a:outerShdw blurRad="38100" dist="38100" dir="2700000" algn="tl">
                    <a:srgbClr val="000000">
                      <a:alpha val="43137"/>
                    </a:srgbClr>
                  </a:outerShdw>
                </a:effectLst>
              </a:rPr>
              <a:t>Connection</a:t>
            </a:r>
          </a:p>
        </p:txBody>
      </p:sp>
      <p:sp>
        <p:nvSpPr>
          <p:cNvPr id="20" name="Rounded Rectangle 19"/>
          <p:cNvSpPr/>
          <p:nvPr/>
        </p:nvSpPr>
        <p:spPr bwMode="blackGray">
          <a:xfrm>
            <a:off x="5257800" y="2831056"/>
            <a:ext cx="2476400" cy="293144"/>
          </a:xfrm>
          <a:prstGeom prst="roundRect">
            <a:avLst/>
          </a:prstGeom>
          <a:gradFill>
            <a:gsLst>
              <a:gs pos="0">
                <a:schemeClr val="accent3">
                  <a:lumMod val="20000"/>
                  <a:lumOff val="80000"/>
                  <a:alpha val="70000"/>
                </a:schemeClr>
              </a:gs>
              <a:gs pos="100000">
                <a:schemeClr val="accent3">
                  <a:alpha val="70000"/>
                </a:schemeClr>
              </a:gs>
            </a:gsLst>
            <a:lin ang="5400000" scaled="1"/>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000" dirty="0" smtClean="0">
                <a:solidFill>
                  <a:schemeClr val="tx1"/>
                </a:solidFill>
                <a:effectLst>
                  <a:outerShdw blurRad="38100" dist="38100" dir="2700000" algn="tl">
                    <a:srgbClr val="000000">
                      <a:alpha val="43137"/>
                    </a:srgbClr>
                  </a:outerShdw>
                </a:effectLst>
              </a:rPr>
              <a:t>Select </a:t>
            </a:r>
            <a:r>
              <a:rPr lang="en-US" sz="1200" b="1" dirty="0" smtClean="0">
                <a:solidFill>
                  <a:schemeClr val="tx1"/>
                </a:solidFill>
                <a:effectLst>
                  <a:outerShdw blurRad="38100" dist="38100" dir="2700000" algn="tl">
                    <a:srgbClr val="000000">
                      <a:alpha val="43137"/>
                    </a:srgbClr>
                  </a:outerShdw>
                </a:effectLst>
              </a:rPr>
              <a:t>Incremental</a:t>
            </a:r>
            <a:r>
              <a:rPr lang="en-US" sz="1200" dirty="0" smtClean="0">
                <a:solidFill>
                  <a:schemeClr val="tx1"/>
                </a:solidFill>
                <a:effectLst>
                  <a:outerShdw blurRad="38100" dist="38100" dir="2700000" algn="tl">
                    <a:srgbClr val="000000">
                      <a:alpha val="43137"/>
                    </a:srgbClr>
                  </a:outerShdw>
                </a:effectLst>
              </a:rPr>
              <a:t> </a:t>
            </a:r>
            <a:r>
              <a:rPr lang="en-US" sz="1200" b="1" dirty="0" smtClean="0">
                <a:solidFill>
                  <a:schemeClr val="tx1"/>
                </a:solidFill>
                <a:effectLst>
                  <a:outerShdw blurRad="38100" dist="38100" dir="2700000" algn="tl">
                    <a:srgbClr val="000000">
                      <a:alpha val="43137"/>
                    </a:srgbClr>
                  </a:outerShdw>
                </a:effectLst>
              </a:rPr>
              <a:t>Updates</a:t>
            </a:r>
            <a:endParaRPr kumimoji="0" lang="en-US" sz="2800" b="1" i="0" u="none" strike="noStrike" cap="none" normalizeH="0" baseline="0" dirty="0" smtClean="0">
              <a:solidFill>
                <a:schemeClr val="tx1"/>
              </a:solidFill>
              <a:effectLst>
                <a:outerShdw blurRad="38100" dist="38100" dir="2700000" algn="tl">
                  <a:srgbClr val="000000">
                    <a:alpha val="43137"/>
                  </a:srgbClr>
                </a:outerShdw>
              </a:effectLst>
            </a:endParaRPr>
          </a:p>
        </p:txBody>
      </p:sp>
      <p:sp>
        <p:nvSpPr>
          <p:cNvPr id="21" name="Rounded Rectangle 20"/>
          <p:cNvSpPr/>
          <p:nvPr/>
        </p:nvSpPr>
        <p:spPr bwMode="blackGray">
          <a:xfrm>
            <a:off x="5257800" y="2526256"/>
            <a:ext cx="2476390" cy="293144"/>
          </a:xfrm>
          <a:prstGeom prst="roundRect">
            <a:avLst/>
          </a:prstGeom>
          <a:gradFill>
            <a:gsLst>
              <a:gs pos="0">
                <a:schemeClr val="accent3">
                  <a:lumMod val="20000"/>
                  <a:lumOff val="80000"/>
                  <a:alpha val="70000"/>
                </a:schemeClr>
              </a:gs>
              <a:gs pos="100000">
                <a:schemeClr val="accent3">
                  <a:alpha val="70000"/>
                </a:schemeClr>
              </a:gs>
            </a:gsLst>
            <a:lin ang="5400000" scaled="1"/>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000" dirty="0" smtClean="0">
                <a:solidFill>
                  <a:schemeClr val="tx1"/>
                </a:solidFill>
                <a:effectLst>
                  <a:outerShdw blurRad="38100" dist="38100" dir="2700000" algn="tl">
                    <a:srgbClr val="000000">
                      <a:alpha val="43137"/>
                    </a:srgbClr>
                  </a:outerShdw>
                </a:effectLst>
              </a:rPr>
              <a:t>Select </a:t>
            </a:r>
            <a:r>
              <a:rPr lang="en-US" sz="1200" b="1" dirty="0" smtClean="0">
                <a:solidFill>
                  <a:schemeClr val="tx1"/>
                </a:solidFill>
                <a:effectLst>
                  <a:outerShdw blurRad="38100" dist="38100" dir="2700000" algn="tl">
                    <a:srgbClr val="000000">
                      <a:alpha val="43137"/>
                    </a:srgbClr>
                  </a:outerShdw>
                </a:effectLst>
              </a:rPr>
              <a:t>Incremental Inserts</a:t>
            </a:r>
            <a:endParaRPr kumimoji="0" lang="en-US" sz="2800" b="1" i="0" u="none" strike="noStrike" cap="none" normalizeH="0" baseline="0" dirty="0" smtClean="0">
              <a:solidFill>
                <a:schemeClr val="tx1"/>
              </a:solidFill>
              <a:effectLst>
                <a:outerShdw blurRad="38100" dist="38100" dir="2700000" algn="tl">
                  <a:srgbClr val="000000">
                    <a:alpha val="43137"/>
                  </a:srgbClr>
                </a:outerShdw>
              </a:effectLst>
            </a:endParaRPr>
          </a:p>
        </p:txBody>
      </p:sp>
      <p:sp>
        <p:nvSpPr>
          <p:cNvPr id="22" name="Rounded Rectangle 21"/>
          <p:cNvSpPr/>
          <p:nvPr/>
        </p:nvSpPr>
        <p:spPr bwMode="blackGray">
          <a:xfrm>
            <a:off x="5244999" y="4305555"/>
            <a:ext cx="2489201" cy="293145"/>
          </a:xfrm>
          <a:prstGeom prst="roundRect">
            <a:avLst/>
          </a:prstGeom>
          <a:gradFill flip="none" rotWithShape="1">
            <a:gsLst>
              <a:gs pos="0">
                <a:schemeClr val="accent1">
                  <a:tint val="66000"/>
                  <a:satMod val="160000"/>
                  <a:alpha val="70000"/>
                </a:schemeClr>
              </a:gs>
              <a:gs pos="100000">
                <a:schemeClr val="accent1">
                  <a:alpha val="70000"/>
                </a:schemeClr>
              </a:gs>
            </a:gsLst>
            <a:lin ang="5400000" scaled="1"/>
            <a:tileRect/>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solidFill>
                  <a:schemeClr val="tx1"/>
                </a:solidFill>
                <a:effectLst>
                  <a:outerShdw blurRad="38100" dist="38100" dir="2700000" algn="tl">
                    <a:srgbClr val="000000">
                      <a:alpha val="43137"/>
                    </a:srgbClr>
                  </a:outerShdw>
                </a:effectLst>
              </a:rPr>
              <a:t>Select </a:t>
            </a:r>
            <a:r>
              <a:rPr kumimoji="0" lang="en-US" sz="1200" b="1" i="0" u="none" strike="noStrike" cap="none" normalizeH="0" baseline="0" dirty="0" smtClean="0">
                <a:solidFill>
                  <a:schemeClr val="tx1"/>
                </a:solidFill>
                <a:effectLst>
                  <a:outerShdw blurRad="38100" dist="38100" dir="2700000" algn="tl">
                    <a:srgbClr val="000000">
                      <a:alpha val="43137"/>
                    </a:srgbClr>
                  </a:outerShdw>
                </a:effectLst>
              </a:rPr>
              <a:t>Conflict Updated </a:t>
            </a:r>
            <a:r>
              <a:rPr kumimoji="0" lang="en-US" sz="1200" b="0" i="0" u="none" strike="noStrike" cap="none" normalizeH="0" baseline="0" dirty="0" smtClean="0">
                <a:solidFill>
                  <a:schemeClr val="tx1"/>
                </a:solidFill>
                <a:effectLst>
                  <a:outerShdw blurRad="38100" dist="38100" dir="2700000" algn="tl">
                    <a:srgbClr val="000000">
                      <a:alpha val="43137"/>
                    </a:srgbClr>
                  </a:outerShdw>
                </a:effectLst>
              </a:rPr>
              <a:t>Rows</a:t>
            </a:r>
            <a:r>
              <a:rPr kumimoji="0" lang="en-US" sz="900" b="0" i="0" u="none" strike="noStrike" cap="none" normalizeH="0" baseline="0" dirty="0" smtClean="0">
                <a:solidFill>
                  <a:schemeClr val="tx1"/>
                </a:solidFill>
                <a:effectLst>
                  <a:outerShdw blurRad="38100" dist="38100" dir="2700000" algn="tl">
                    <a:srgbClr val="000000">
                      <a:alpha val="43137"/>
                    </a:srgbClr>
                  </a:outerShdw>
                </a:effectLst>
              </a:rPr>
              <a:t>…</a:t>
            </a:r>
            <a:endParaRPr kumimoji="0" lang="en-US" sz="1200" b="0" i="0" u="none" strike="noStrike" cap="none" normalizeH="0" baseline="0" dirty="0" smtClean="0">
              <a:solidFill>
                <a:schemeClr val="tx1"/>
              </a:solidFill>
              <a:effectLst>
                <a:outerShdw blurRad="38100" dist="38100" dir="2700000" algn="tl">
                  <a:srgbClr val="000000">
                    <a:alpha val="43137"/>
                  </a:srgbClr>
                </a:outerShdw>
              </a:effectLst>
            </a:endParaRPr>
          </a:p>
        </p:txBody>
      </p:sp>
      <p:sp>
        <p:nvSpPr>
          <p:cNvPr id="23" name="Rounded Rectangle 22"/>
          <p:cNvSpPr/>
          <p:nvPr/>
        </p:nvSpPr>
        <p:spPr bwMode="blackGray">
          <a:xfrm>
            <a:off x="5245099" y="4604527"/>
            <a:ext cx="2489092" cy="293145"/>
          </a:xfrm>
          <a:prstGeom prst="roundRect">
            <a:avLst/>
          </a:prstGeom>
          <a:gradFill flip="none" rotWithShape="1">
            <a:gsLst>
              <a:gs pos="0">
                <a:schemeClr val="accent1">
                  <a:tint val="66000"/>
                  <a:satMod val="160000"/>
                  <a:alpha val="70000"/>
                </a:schemeClr>
              </a:gs>
              <a:gs pos="100000">
                <a:schemeClr val="accent1">
                  <a:alpha val="70000"/>
                </a:schemeClr>
              </a:gs>
            </a:gsLst>
            <a:lin ang="5400000" scaled="1"/>
            <a:tileRect/>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solidFill>
                  <a:schemeClr val="tx1"/>
                </a:solidFill>
                <a:effectLst>
                  <a:outerShdw blurRad="38100" dist="38100" dir="2700000" algn="tl">
                    <a:srgbClr val="000000">
                      <a:alpha val="43137"/>
                    </a:srgbClr>
                  </a:outerShdw>
                </a:effectLst>
              </a:rPr>
              <a:t>Select </a:t>
            </a:r>
            <a:r>
              <a:rPr kumimoji="0" lang="en-US" sz="1200" b="1" i="0" u="none" strike="noStrike" cap="none" normalizeH="0" baseline="0" dirty="0" smtClean="0">
                <a:solidFill>
                  <a:schemeClr val="tx1"/>
                </a:solidFill>
                <a:effectLst>
                  <a:outerShdw blurRad="38100" dist="38100" dir="2700000" algn="tl">
                    <a:srgbClr val="000000">
                      <a:alpha val="43137"/>
                    </a:srgbClr>
                  </a:outerShdw>
                </a:effectLst>
              </a:rPr>
              <a:t>Conflict</a:t>
            </a:r>
            <a:r>
              <a:rPr kumimoji="0" lang="en-US" sz="1200" b="0" i="0" u="none" strike="noStrike" cap="none" normalizeH="0" baseline="0" dirty="0" smtClean="0">
                <a:solidFill>
                  <a:schemeClr val="tx1"/>
                </a:solidFill>
                <a:effectLst>
                  <a:outerShdw blurRad="38100" dist="38100" dir="2700000" algn="tl">
                    <a:srgbClr val="000000">
                      <a:alpha val="43137"/>
                    </a:srgbClr>
                  </a:outerShdw>
                </a:effectLst>
              </a:rPr>
              <a:t> </a:t>
            </a:r>
            <a:r>
              <a:rPr kumimoji="0" lang="en-US" sz="1200" b="1" i="0" u="none" strike="noStrike" cap="none" normalizeH="0" baseline="0" dirty="0" smtClean="0">
                <a:solidFill>
                  <a:schemeClr val="tx1"/>
                </a:solidFill>
                <a:effectLst>
                  <a:outerShdw blurRad="38100" dist="38100" dir="2700000" algn="tl">
                    <a:srgbClr val="000000">
                      <a:alpha val="43137"/>
                    </a:srgbClr>
                  </a:outerShdw>
                </a:effectLst>
              </a:rPr>
              <a:t>Deleted</a:t>
            </a:r>
            <a:r>
              <a:rPr kumimoji="0" lang="en-US" sz="1200" b="0" i="0" u="none" strike="noStrike" cap="none" normalizeH="0" baseline="0" dirty="0" smtClean="0">
                <a:solidFill>
                  <a:schemeClr val="tx1"/>
                </a:solidFill>
                <a:effectLst>
                  <a:outerShdw blurRad="38100" dist="38100" dir="2700000" algn="tl">
                    <a:srgbClr val="000000">
                      <a:alpha val="43137"/>
                    </a:srgbClr>
                  </a:outerShdw>
                </a:effectLst>
              </a:rPr>
              <a:t> Rows</a:t>
            </a:r>
            <a:r>
              <a:rPr kumimoji="0" lang="en-US" sz="900" b="0" i="0" u="none" strike="noStrike" cap="none" normalizeH="0" baseline="0" dirty="0" smtClean="0">
                <a:solidFill>
                  <a:schemeClr val="tx1"/>
                </a:solidFill>
                <a:effectLst>
                  <a:outerShdw blurRad="38100" dist="38100" dir="2700000" algn="tl">
                    <a:srgbClr val="000000">
                      <a:alpha val="43137"/>
                    </a:srgbClr>
                  </a:outerShdw>
                </a:effectLst>
              </a:rPr>
              <a:t>…</a:t>
            </a:r>
            <a:endParaRPr kumimoji="0" lang="en-US" sz="1200" b="0" i="0" u="none" strike="noStrike" cap="none" normalizeH="0" baseline="0" dirty="0" smtClean="0">
              <a:solidFill>
                <a:schemeClr val="tx1"/>
              </a:solidFill>
              <a:effectLst>
                <a:outerShdw blurRad="38100" dist="38100" dir="2700000" algn="tl">
                  <a:srgbClr val="000000">
                    <a:alpha val="43137"/>
                  </a:srgbClr>
                </a:outerShdw>
              </a:effectLst>
            </a:endParaRPr>
          </a:p>
        </p:txBody>
      </p:sp>
      <p:sp>
        <p:nvSpPr>
          <p:cNvPr id="24" name="Rounded Rectangle 23"/>
          <p:cNvSpPr/>
          <p:nvPr/>
        </p:nvSpPr>
        <p:spPr bwMode="blackGray">
          <a:xfrm>
            <a:off x="5245000" y="3132979"/>
            <a:ext cx="1463235" cy="293144"/>
          </a:xfrm>
          <a:prstGeom prst="roundRect">
            <a:avLst/>
          </a:prstGeom>
          <a:gradFill>
            <a:gsLst>
              <a:gs pos="0">
                <a:schemeClr val="accent3">
                  <a:lumMod val="20000"/>
                  <a:lumOff val="80000"/>
                  <a:alpha val="70000"/>
                </a:schemeClr>
              </a:gs>
              <a:gs pos="100000">
                <a:schemeClr val="accent3">
                  <a:alpha val="70000"/>
                </a:schemeClr>
              </a:gs>
            </a:gsLst>
            <a:lin ang="5400000" scaled="1"/>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200" dirty="0" err="1" smtClean="0">
                <a:solidFill>
                  <a:schemeClr val="tx1"/>
                </a:solidFill>
                <a:effectLst>
                  <a:outerShdw blurRad="38100" dist="38100" dir="2700000" algn="tl">
                    <a:srgbClr val="000000">
                      <a:alpha val="43137"/>
                    </a:srgbClr>
                  </a:outerShdw>
                </a:effectLst>
              </a:rPr>
              <a:t>Select</a:t>
            </a:r>
            <a:r>
              <a:rPr lang="en-US" sz="1000" dirty="0" err="1" smtClean="0">
                <a:solidFill>
                  <a:schemeClr val="tx1"/>
                </a:solidFill>
                <a:effectLst>
                  <a:outerShdw blurRad="38100" dist="38100" dir="2700000" algn="tl">
                    <a:srgbClr val="000000">
                      <a:alpha val="43137"/>
                    </a:srgbClr>
                  </a:outerShdw>
                </a:effectLst>
              </a:rPr>
              <a:t>Command</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endParaRPr>
          </a:p>
        </p:txBody>
      </p:sp>
      <p:sp>
        <p:nvSpPr>
          <p:cNvPr id="25" name="Rounded Rectangle 24"/>
          <p:cNvSpPr/>
          <p:nvPr/>
        </p:nvSpPr>
        <p:spPr bwMode="blackGray">
          <a:xfrm>
            <a:off x="3022499" y="3111500"/>
            <a:ext cx="2235301" cy="1191134"/>
          </a:xfrm>
          <a:prstGeom prst="roundRect">
            <a:avLst/>
          </a:prstGeom>
          <a:gradFill>
            <a:gsLst>
              <a:gs pos="0">
                <a:schemeClr val="accent2">
                  <a:lumMod val="20000"/>
                  <a:lumOff val="80000"/>
                  <a:alpha val="70000"/>
                </a:schemeClr>
              </a:gs>
              <a:gs pos="100000">
                <a:schemeClr val="accent2">
                  <a:alpha val="70000"/>
                </a:schemeClr>
              </a:gs>
            </a:gsLst>
            <a:lin ang="5400000" scaled="1"/>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solidFill>
                  <a:schemeClr val="tx1"/>
                </a:solidFill>
                <a:effectLst>
                  <a:outerShdw blurRad="38100" dist="38100" dir="2700000" algn="tl">
                    <a:srgbClr val="000000">
                      <a:alpha val="43137"/>
                    </a:srgbClr>
                  </a:outerShdw>
                </a:effectLst>
              </a:rPr>
              <a:t>DataAdapter</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endParaRPr>
          </a:p>
        </p:txBody>
      </p:sp>
      <p:sp>
        <p:nvSpPr>
          <p:cNvPr id="26" name="Flowchart: Magnetic Disk 25"/>
          <p:cNvSpPr/>
          <p:nvPr/>
        </p:nvSpPr>
        <p:spPr>
          <a:xfrm>
            <a:off x="8077200" y="3174999"/>
            <a:ext cx="905933" cy="893233"/>
          </a:xfrm>
          <a:prstGeom prst="flowChartMagneticDisk">
            <a:avLst/>
          </a:prstGeom>
          <a:ln>
            <a:solidFill>
              <a:srgbClr val="FFC000"/>
            </a:solidFill>
          </a:ln>
          <a:effectLst>
            <a:outerShdw blurRad="40000" dist="23000" dir="5400000" rotWithShape="0">
              <a:srgbClr val="000000">
                <a:alpha val="35000"/>
              </a:srgbClr>
            </a:outerShdw>
            <a:reflection blurRad="6350" stA="50000" endA="300" endPos="55000" dir="5400000" sy="-100000" algn="bl" rotWithShape="0"/>
          </a:effectLst>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dirty="0" smtClean="0"/>
              <a:t>Server</a:t>
            </a:r>
          </a:p>
          <a:p>
            <a:pPr algn="ctr">
              <a:defRPr/>
            </a:pPr>
            <a:r>
              <a:rPr lang="en-US" dirty="0" smtClean="0"/>
              <a:t>DB</a:t>
            </a: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9" presetClass="exit" presetSubtype="0" fill="hold" grpId="0" nodeType="afterEffect">
                                  <p:stCondLst>
                                    <p:cond delay="0"/>
                                  </p:stCondLst>
                                  <p:childTnLst>
                                    <p:animEffect transition="out" filter="dissolve">
                                      <p:cBhvr>
                                        <p:cTn id="10" dur="500"/>
                                        <p:tgtEl>
                                          <p:spTgt spid="25"/>
                                        </p:tgtEl>
                                      </p:cBhvr>
                                    </p:animEffect>
                                    <p:set>
                                      <p:cBhvr>
                                        <p:cTn id="11" dur="1" fill="hold">
                                          <p:stCondLst>
                                            <p:cond delay="499"/>
                                          </p:stCondLst>
                                        </p:cTn>
                                        <p:tgtEl>
                                          <p:spTgt spid="25"/>
                                        </p:tgtEl>
                                        <p:attrNameLst>
                                          <p:attrName>style.visibility</p:attrName>
                                        </p:attrNameLst>
                                      </p:cBhvr>
                                      <p:to>
                                        <p:strVal val="hidden"/>
                                      </p:to>
                                    </p:set>
                                  </p:childTnLst>
                                </p:cTn>
                              </p:par>
                            </p:childTnLst>
                          </p:cTn>
                        </p:par>
                        <p:par>
                          <p:cTn id="12" fill="hold">
                            <p:stCondLst>
                              <p:cond delay="2500"/>
                            </p:stCondLst>
                            <p:childTnLst>
                              <p:par>
                                <p:cTn id="13" presetID="9"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2000"/>
                                        <p:tgtEl>
                                          <p:spTgt spid="3">
                                            <p:txEl>
                                              <p:pRg st="1" end="1"/>
                                            </p:txEl>
                                          </p:spTgt>
                                        </p:tgtEl>
                                      </p:cBhvr>
                                    </p:animEffect>
                                  </p:childTnLst>
                                </p:cTn>
                              </p:par>
                            </p:childTnLst>
                          </p:cTn>
                        </p:par>
                        <p:par>
                          <p:cTn id="20" fill="hold">
                            <p:stCondLst>
                              <p:cond delay="5000"/>
                            </p:stCondLst>
                            <p:childTnLst>
                              <p:par>
                                <p:cTn id="21" presetID="9" presetClass="exit" presetSubtype="0" fill="hold" grpId="0" nodeType="afterEffect">
                                  <p:stCondLst>
                                    <p:cond delay="0"/>
                                  </p:stCondLst>
                                  <p:childTnLst>
                                    <p:animEffect transition="out" filter="dissolve">
                                      <p:cBhvr>
                                        <p:cTn id="22" dur="500"/>
                                        <p:tgtEl>
                                          <p:spTgt spid="24"/>
                                        </p:tgtEl>
                                      </p:cBhvr>
                                    </p:animEffect>
                                    <p:set>
                                      <p:cBhvr>
                                        <p:cTn id="23" dur="1" fill="hold">
                                          <p:stCondLst>
                                            <p:cond delay="499"/>
                                          </p:stCondLst>
                                        </p:cTn>
                                        <p:tgtEl>
                                          <p:spTgt spid="24"/>
                                        </p:tgtEl>
                                        <p:attrNameLst>
                                          <p:attrName>style.visibility</p:attrName>
                                        </p:attrNameLst>
                                      </p:cBhvr>
                                      <p:to>
                                        <p:strVal val="hidden"/>
                                      </p:to>
                                    </p:set>
                                  </p:childTnLst>
                                </p:cTn>
                              </p:par>
                            </p:childTnLst>
                          </p:cTn>
                        </p:par>
                        <p:par>
                          <p:cTn id="24" fill="hold">
                            <p:stCondLst>
                              <p:cond delay="5500"/>
                            </p:stCondLst>
                            <p:childTnLst>
                              <p:par>
                                <p:cTn id="25" presetID="9"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dissolve">
                                      <p:cBhvr>
                                        <p:cTn id="27" dur="500"/>
                                        <p:tgtEl>
                                          <p:spTgt spid="21"/>
                                        </p:tgtEl>
                                      </p:cBhvr>
                                    </p:animEffect>
                                  </p:childTnLst>
                                </p:cTn>
                              </p:par>
                            </p:childTnLst>
                          </p:cTn>
                        </p:par>
                        <p:par>
                          <p:cTn id="28" fill="hold">
                            <p:stCondLst>
                              <p:cond delay="6000"/>
                            </p:stCondLst>
                            <p:childTnLst>
                              <p:par>
                                <p:cTn id="29" presetID="9"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dissolve">
                                      <p:cBhvr>
                                        <p:cTn id="31" dur="500"/>
                                        <p:tgtEl>
                                          <p:spTgt spid="20"/>
                                        </p:tgtEl>
                                      </p:cBhvr>
                                    </p:animEffect>
                                  </p:childTnLst>
                                </p:cTn>
                              </p:par>
                            </p:childTnLst>
                          </p:cTn>
                        </p:par>
                        <p:par>
                          <p:cTn id="32" fill="hold">
                            <p:stCondLst>
                              <p:cond delay="6500"/>
                            </p:stCondLst>
                            <p:childTnLst>
                              <p:par>
                                <p:cTn id="33" presetID="9"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dissolve">
                                      <p:cBhvr>
                                        <p:cTn id="35" dur="500"/>
                                        <p:tgtEl>
                                          <p:spTgt spid="15"/>
                                        </p:tgtEl>
                                      </p:cBhvr>
                                    </p:animEffect>
                                  </p:childTnLst>
                                </p:cTn>
                              </p:par>
                            </p:childTnLst>
                          </p:cTn>
                        </p:par>
                        <p:par>
                          <p:cTn id="36" fill="hold">
                            <p:stCondLst>
                              <p:cond delay="7000"/>
                            </p:stCondLst>
                            <p:childTnLst>
                              <p:par>
                                <p:cTn id="37" presetID="10" presetClass="entr" presetSubtype="0" fill="hold" nodeType="after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2000"/>
                                        <p:tgtEl>
                                          <p:spTgt spid="3">
                                            <p:txEl>
                                              <p:pRg st="2" end="2"/>
                                            </p:txEl>
                                          </p:spTgt>
                                        </p:tgtEl>
                                      </p:cBhvr>
                                    </p:animEffect>
                                  </p:childTnLst>
                                </p:cTn>
                              </p:par>
                            </p:childTnLst>
                          </p:cTn>
                        </p:par>
                        <p:par>
                          <p:cTn id="40" fill="hold">
                            <p:stCondLst>
                              <p:cond delay="9000"/>
                            </p:stCondLst>
                            <p:childTnLst>
                              <p:par>
                                <p:cTn id="41" presetID="9" presetClass="entr" presetSubtype="0"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dissolve">
                                      <p:cBhvr>
                                        <p:cTn id="43" dur="500"/>
                                        <p:tgtEl>
                                          <p:spTgt spid="23"/>
                                        </p:tgtEl>
                                      </p:cBhvr>
                                    </p:animEffect>
                                  </p:childTnLst>
                                </p:cTn>
                              </p:par>
                            </p:childTnLst>
                          </p:cTn>
                        </p:par>
                        <p:par>
                          <p:cTn id="44" fill="hold">
                            <p:stCondLst>
                              <p:cond delay="9500"/>
                            </p:stCondLst>
                            <p:childTnLst>
                              <p:par>
                                <p:cTn id="45" presetID="9"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dissolve">
                                      <p:cBhvr>
                                        <p:cTn id="47" dur="500"/>
                                        <p:tgtEl>
                                          <p:spTgt spid="22"/>
                                        </p:tgtEl>
                                      </p:cBhvr>
                                    </p:animEffect>
                                  </p:childTnLst>
                                </p:cTn>
                              </p:par>
                            </p:childTnLst>
                          </p:cTn>
                        </p:par>
                        <p:par>
                          <p:cTn id="48" fill="hold">
                            <p:stCondLst>
                              <p:cond delay="10000"/>
                            </p:stCondLst>
                            <p:childTnLst>
                              <p:par>
                                <p:cTn id="49" presetID="10" presetClass="entr" presetSubtype="0" fill="hold" nodeType="after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animEffect transition="in" filter="fade">
                                      <p:cBhvr>
                                        <p:cTn id="51"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0" grpId="0" animBg="1"/>
      <p:bldP spid="21" grpId="0" animBg="1"/>
      <p:bldP spid="22" grpId="0" animBg="1"/>
      <p:bldP spid="23" grpId="0" animBg="1"/>
      <p:bldP spid="24" grpId="0" animBg="1"/>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lowchart: Magnetic Disk 30"/>
          <p:cNvSpPr/>
          <p:nvPr/>
        </p:nvSpPr>
        <p:spPr>
          <a:xfrm>
            <a:off x="8467" y="5139264"/>
            <a:ext cx="1549400" cy="1117600"/>
          </a:xfrm>
          <a:prstGeom prst="flowChartMagneticDisk">
            <a:avLst/>
          </a:prstGeom>
          <a:ln>
            <a:solidFill>
              <a:srgbClr val="00B0F0"/>
            </a:solidFill>
          </a:ln>
          <a:effectLst>
            <a:outerShdw blurRad="40000" dist="23000" dir="5400000" rotWithShape="0">
              <a:srgbClr val="000000">
                <a:alpha val="35000"/>
              </a:srgbClr>
            </a:outerShdw>
            <a:reflection blurRad="6350" stA="50000" endA="300" endPos="55000" dir="5400000" sy="-100000" algn="bl" rotWithShape="0"/>
          </a:effectLst>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dirty="0" smtClean="0"/>
              <a:t>SQL Server Compact 3.5</a:t>
            </a:r>
            <a:endParaRPr lang="en-US" dirty="0"/>
          </a:p>
        </p:txBody>
      </p:sp>
      <p:sp>
        <p:nvSpPr>
          <p:cNvPr id="2" name="Title 1"/>
          <p:cNvSpPr>
            <a:spLocks noGrp="1"/>
          </p:cNvSpPr>
          <p:nvPr>
            <p:ph type="title"/>
          </p:nvPr>
        </p:nvSpPr>
        <p:spPr/>
        <p:txBody>
          <a:bodyPr/>
          <a:lstStyle/>
          <a:p>
            <a:r>
              <a:rPr lang="en-US" smtClean="0"/>
              <a:t>Sync Services for ADO.NET</a:t>
            </a:r>
            <a:endParaRPr lang="en-US" dirty="0"/>
          </a:p>
        </p:txBody>
      </p:sp>
      <p:sp>
        <p:nvSpPr>
          <p:cNvPr id="3" name="Text Placeholder 52"/>
          <p:cNvSpPr txBox="1">
            <a:spLocks/>
          </p:cNvSpPr>
          <p:nvPr/>
        </p:nvSpPr>
        <p:spPr>
          <a:xfrm>
            <a:off x="382323" y="1022643"/>
            <a:ext cx="8380677" cy="1491957"/>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r>
              <a:rPr kumimoji="0" lang="en-US" sz="1600" b="0" i="0" u="none" strike="noStrike" kern="0" cap="none" spc="0" normalizeH="0" baseline="0" noProof="0" dirty="0" smtClean="0">
                <a:ln>
                  <a:noFill/>
                </a:ln>
                <a:effectLst/>
                <a:uLnTx/>
                <a:uFillTx/>
                <a:latin typeface="+mn-lt"/>
                <a:ea typeface="+mn-ea"/>
                <a:cs typeface="+mn-cs"/>
              </a:rPr>
              <a:t>Local storage to capture background sync operations</a:t>
            </a: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r>
              <a:rPr kumimoji="0" lang="en-US" sz="1600" b="0" i="0" u="none" strike="noStrike" kern="0" cap="none" spc="0" normalizeH="0" baseline="0" noProof="0" dirty="0" smtClean="0">
                <a:ln>
                  <a:noFill/>
                </a:ln>
                <a:effectLst/>
                <a:uLnTx/>
                <a:uFillTx/>
                <a:latin typeface="+mn-lt"/>
                <a:ea typeface="+mn-ea"/>
                <a:cs typeface="+mn-cs"/>
              </a:rPr>
              <a:t>Sync moves data between the local store and the remote service</a:t>
            </a: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r>
              <a:rPr kumimoji="0" lang="en-US" sz="1600" b="0" i="0" u="none" strike="noStrike" kern="0" cap="none" spc="0" normalizeH="0" baseline="0" noProof="0" dirty="0" smtClean="0">
                <a:ln>
                  <a:noFill/>
                </a:ln>
                <a:effectLst/>
                <a:uLnTx/>
                <a:uFillTx/>
                <a:latin typeface="+mn-lt"/>
                <a:ea typeface="+mn-ea"/>
                <a:cs typeface="+mn-cs"/>
              </a:rPr>
              <a:t>Application still works with data, but the data is now local</a:t>
            </a: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r>
              <a:rPr kumimoji="0" lang="en-US" sz="1600" b="0" i="0" u="none" strike="noStrike" kern="0" cap="none" spc="0" normalizeH="0" baseline="0" noProof="0" dirty="0" smtClean="0">
                <a:ln>
                  <a:noFill/>
                </a:ln>
                <a:effectLst/>
                <a:uLnTx/>
                <a:uFillTx/>
                <a:latin typeface="+mn-lt"/>
                <a:ea typeface="+mn-ea"/>
                <a:cs typeface="+mn-cs"/>
              </a:rPr>
              <a:t>App is now resilient to network instability </a:t>
            </a: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endParaRPr kumimoji="0" lang="en-US" sz="15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endParaRPr kumimoji="0" lang="en-US" sz="15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endParaRPr kumimoji="0" lang="en-US" sz="15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endParaRPr kumimoji="0" lang="en-US" sz="15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endParaRPr kumimoji="0" lang="en-US" sz="15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endParaRPr kumimoji="0" lang="en-US" sz="15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endParaRPr kumimoji="0" lang="en-US" sz="15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endParaRPr kumimoji="0" lang="en-US" sz="15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tabLst/>
              <a:defRPr/>
            </a:pPr>
            <a:endParaRPr kumimoji="0" lang="en-US" sz="1500" b="0" i="0" u="none" strike="noStrike" kern="0" cap="none" spc="0" normalizeH="0" baseline="0" noProof="0" dirty="0" smtClean="0">
              <a:ln>
                <a:noFill/>
              </a:ln>
              <a:effectLst/>
              <a:uLnTx/>
              <a:uFillTx/>
              <a:latin typeface="+mn-lt"/>
              <a:ea typeface="+mn-ea"/>
              <a:cs typeface="+mn-cs"/>
            </a:endParaRPr>
          </a:p>
        </p:txBody>
      </p:sp>
      <p:pic>
        <p:nvPicPr>
          <p:cNvPr id="4" name="Picture 2" descr="C:\Data\Presentations\_Artwork\Artwork_Imagery\HARDWARE_IMAGERY\Illustration - Misc Hardware\XML Icons\Server.png"/>
          <p:cNvPicPr>
            <a:picLocks noChangeAspect="1" noChangeArrowheads="1"/>
          </p:cNvPicPr>
          <p:nvPr/>
        </p:nvPicPr>
        <p:blipFill>
          <a:blip r:embed="rId4" cstate="screen"/>
          <a:srcRect/>
          <a:stretch>
            <a:fillRect/>
          </a:stretch>
        </p:blipFill>
        <p:spPr bwMode="auto">
          <a:xfrm>
            <a:off x="8236239" y="2008966"/>
            <a:ext cx="762000" cy="1124013"/>
          </a:xfrm>
          <a:prstGeom prst="rect">
            <a:avLst/>
          </a:prstGeom>
          <a:noFill/>
        </p:spPr>
      </p:pic>
      <p:pic>
        <p:nvPicPr>
          <p:cNvPr id="5" name="Picture 3" descr="C:\Data\Presentations\_Artwork\Artwork_Imagery\HARDWARE_IMAGERY\Illustration - Misc Hardware\XML Icons\LCD flat panel and keyboard.png"/>
          <p:cNvPicPr>
            <a:picLocks noChangeAspect="1" noChangeArrowheads="1"/>
          </p:cNvPicPr>
          <p:nvPr/>
        </p:nvPicPr>
        <p:blipFill>
          <a:blip r:embed="rId5" cstate="screen"/>
          <a:srcRect/>
          <a:stretch>
            <a:fillRect/>
          </a:stretch>
        </p:blipFill>
        <p:spPr bwMode="auto">
          <a:xfrm>
            <a:off x="190500" y="2093992"/>
            <a:ext cx="692312" cy="912847"/>
          </a:xfrm>
          <a:prstGeom prst="rect">
            <a:avLst/>
          </a:prstGeom>
          <a:noFill/>
        </p:spPr>
      </p:pic>
      <p:pic>
        <p:nvPicPr>
          <p:cNvPr id="6" name="Picture 4" descr="C:\Data\Presentations\_Artwork\Artwork_Imagery\HARDWARE_IMAGERY\Illustration - Misc Hardware\XML Icons\Pocket PC pda.png"/>
          <p:cNvPicPr>
            <a:picLocks noChangeAspect="1" noChangeArrowheads="1"/>
          </p:cNvPicPr>
          <p:nvPr/>
        </p:nvPicPr>
        <p:blipFill>
          <a:blip r:embed="rId6" cstate="screen"/>
          <a:srcRect/>
          <a:stretch>
            <a:fillRect/>
          </a:stretch>
        </p:blipFill>
        <p:spPr bwMode="auto">
          <a:xfrm>
            <a:off x="1683910" y="2210527"/>
            <a:ext cx="439208" cy="837473"/>
          </a:xfrm>
          <a:prstGeom prst="rect">
            <a:avLst/>
          </a:prstGeom>
          <a:noFill/>
        </p:spPr>
      </p:pic>
      <p:pic>
        <p:nvPicPr>
          <p:cNvPr id="7" name="Picture 5" descr="C:\Data\Presentations\_Artwork\Artwork_Imagery\HARDWARE_IMAGERY\Illustration - Misc Hardware\XML Icons\Tablet PC.png"/>
          <p:cNvPicPr>
            <a:picLocks noChangeAspect="1" noChangeArrowheads="1"/>
          </p:cNvPicPr>
          <p:nvPr/>
        </p:nvPicPr>
        <p:blipFill>
          <a:blip r:embed="rId7" cstate="screen"/>
          <a:srcRect/>
          <a:stretch>
            <a:fillRect/>
          </a:stretch>
        </p:blipFill>
        <p:spPr bwMode="auto">
          <a:xfrm>
            <a:off x="958662" y="2214248"/>
            <a:ext cx="714644" cy="833752"/>
          </a:xfrm>
          <a:prstGeom prst="rect">
            <a:avLst/>
          </a:prstGeom>
          <a:noFill/>
        </p:spPr>
      </p:pic>
      <p:pic>
        <p:nvPicPr>
          <p:cNvPr id="8" name="Picture 76" descr="Gel - Gel3 squares red"/>
          <p:cNvPicPr>
            <a:picLocks noChangeAspect="1" noChangeArrowheads="1"/>
          </p:cNvPicPr>
          <p:nvPr/>
        </p:nvPicPr>
        <p:blipFill>
          <a:blip r:embed="rId8" cstate="screen"/>
          <a:srcRect/>
          <a:stretch>
            <a:fillRect/>
          </a:stretch>
        </p:blipFill>
        <p:spPr bwMode="auto">
          <a:xfrm>
            <a:off x="119064" y="3048000"/>
            <a:ext cx="1196920" cy="1156270"/>
          </a:xfrm>
          <a:prstGeom prst="rect">
            <a:avLst/>
          </a:prstGeom>
          <a:noFill/>
          <a:ln w="9525">
            <a:noFill/>
            <a:miter lim="800000"/>
            <a:headEnd/>
            <a:tailEnd/>
          </a:ln>
        </p:spPr>
      </p:pic>
      <p:sp>
        <p:nvSpPr>
          <p:cNvPr id="9" name="Rectangle 33"/>
          <p:cNvSpPr>
            <a:spLocks noChangeArrowheads="1"/>
          </p:cNvSpPr>
          <p:nvPr/>
        </p:nvSpPr>
        <p:spPr bwMode="auto">
          <a:xfrm>
            <a:off x="323688" y="3709988"/>
            <a:ext cx="755812" cy="557212"/>
          </a:xfrm>
          <a:prstGeom prst="rect">
            <a:avLst/>
          </a:prstGeom>
          <a:noFill/>
          <a:ln w="9525">
            <a:noFill/>
            <a:miter lim="800000"/>
            <a:headEnd/>
            <a:tailEnd/>
          </a:ln>
          <a:effectLst/>
        </p:spPr>
        <p:txBody>
          <a:bodyPr wrap="none" lIns="91432" tIns="45717" rIns="91432" bIns="45717" anchor="ctr"/>
          <a:lstStyle/>
          <a:p>
            <a:pPr algn="ctr">
              <a:defRPr/>
            </a:pPr>
            <a:r>
              <a:rPr lang="en-US" b="1" dirty="0" smtClean="0">
                <a:effectLst>
                  <a:outerShdw blurRad="38100" dist="38100" dir="2700000" algn="tl">
                    <a:srgbClr val="000000"/>
                  </a:outerShdw>
                </a:effectLst>
                <a:latin typeface="Segoe Semibold" pitchFamily="34" charset="0"/>
              </a:rPr>
              <a:t>Forms</a:t>
            </a:r>
            <a:endParaRPr lang="en-US" b="1" dirty="0">
              <a:effectLst>
                <a:outerShdw blurRad="38100" dist="38100" dir="2700000" algn="tl">
                  <a:srgbClr val="000000"/>
                </a:outerShdw>
              </a:effectLst>
              <a:latin typeface="Segoe Semibold" pitchFamily="34" charset="0"/>
            </a:endParaRPr>
          </a:p>
        </p:txBody>
      </p:sp>
      <p:pic>
        <p:nvPicPr>
          <p:cNvPr id="10" name="Picture 6" descr="C:\Data\Presentations\_Artwork\Artwork_Imagery\HARDWARE_IMAGERY\Illustration - Misc Hardware\Windows Vista Illustration Icons\Application.png"/>
          <p:cNvPicPr>
            <a:picLocks noChangeAspect="1" noChangeArrowheads="1"/>
          </p:cNvPicPr>
          <p:nvPr/>
        </p:nvPicPr>
        <p:blipFill>
          <a:blip r:embed="rId9" cstate="screen"/>
          <a:srcRect/>
          <a:stretch>
            <a:fillRect/>
          </a:stretch>
        </p:blipFill>
        <p:spPr bwMode="auto">
          <a:xfrm>
            <a:off x="291280" y="3111500"/>
            <a:ext cx="852488" cy="85248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nvGrpSpPr>
          <p:cNvPr id="11" name="Group 28"/>
          <p:cNvGrpSpPr/>
          <p:nvPr/>
        </p:nvGrpSpPr>
        <p:grpSpPr>
          <a:xfrm>
            <a:off x="1406769" y="2526256"/>
            <a:ext cx="6784731" cy="2371416"/>
            <a:chOff x="1406769" y="2526256"/>
            <a:chExt cx="6784731" cy="2371416"/>
          </a:xfrm>
        </p:grpSpPr>
        <p:sp>
          <p:nvSpPr>
            <p:cNvPr id="15" name="Rounded Rectangle 14"/>
            <p:cNvSpPr/>
            <p:nvPr/>
          </p:nvSpPr>
          <p:spPr bwMode="blackGray">
            <a:xfrm>
              <a:off x="5257800" y="2526256"/>
              <a:ext cx="2476390" cy="293144"/>
            </a:xfrm>
            <a:prstGeom prst="roundRect">
              <a:avLst/>
            </a:prstGeom>
            <a:gradFill>
              <a:gsLst>
                <a:gs pos="0">
                  <a:schemeClr val="accent3">
                    <a:lumMod val="20000"/>
                    <a:lumOff val="80000"/>
                    <a:alpha val="70000"/>
                  </a:schemeClr>
                </a:gs>
                <a:gs pos="100000">
                  <a:schemeClr val="accent3">
                    <a:alpha val="70000"/>
                  </a:schemeClr>
                </a:gs>
              </a:gsLst>
              <a:lin ang="5400000" scaled="1"/>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000" dirty="0" smtClean="0">
                  <a:solidFill>
                    <a:schemeClr val="tx1"/>
                  </a:solidFill>
                  <a:effectLst>
                    <a:outerShdw blurRad="38100" dist="38100" dir="2700000" algn="tl">
                      <a:srgbClr val="000000">
                        <a:alpha val="43137"/>
                      </a:srgbClr>
                    </a:outerShdw>
                  </a:effectLst>
                </a:rPr>
                <a:t>Select </a:t>
              </a:r>
              <a:r>
                <a:rPr lang="en-US" sz="1200" b="1" dirty="0" smtClean="0">
                  <a:solidFill>
                    <a:schemeClr val="tx1"/>
                  </a:solidFill>
                  <a:effectLst>
                    <a:outerShdw blurRad="38100" dist="38100" dir="2700000" algn="tl">
                      <a:srgbClr val="000000">
                        <a:alpha val="43137"/>
                      </a:srgbClr>
                    </a:outerShdw>
                  </a:effectLst>
                </a:rPr>
                <a:t>Incremental Inserts</a:t>
              </a:r>
              <a:endParaRPr kumimoji="0" lang="en-US" sz="2800" b="1" i="0" u="none" strike="noStrike" cap="none" normalizeH="0" baseline="0" dirty="0" smtClean="0">
                <a:solidFill>
                  <a:schemeClr val="tx1"/>
                </a:solidFill>
                <a:effectLst>
                  <a:outerShdw blurRad="38100" dist="38100" dir="2700000" algn="tl">
                    <a:srgbClr val="000000">
                      <a:alpha val="43137"/>
                    </a:srgbClr>
                  </a:outerShdw>
                </a:effectLst>
              </a:endParaRPr>
            </a:p>
          </p:txBody>
        </p:sp>
        <p:sp>
          <p:nvSpPr>
            <p:cNvPr id="16" name="Notched Right Arrow 15"/>
            <p:cNvSpPr/>
            <p:nvPr/>
          </p:nvSpPr>
          <p:spPr bwMode="blackGray">
            <a:xfrm>
              <a:off x="1406769" y="3474719"/>
              <a:ext cx="6784731" cy="464233"/>
            </a:xfrm>
            <a:prstGeom prst="notchedRight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endParaRPr>
            </a:p>
          </p:txBody>
        </p:sp>
        <p:sp>
          <p:nvSpPr>
            <p:cNvPr id="17" name="Rounded Rectangle 16"/>
            <p:cNvSpPr/>
            <p:nvPr/>
          </p:nvSpPr>
          <p:spPr bwMode="blackGray">
            <a:xfrm>
              <a:off x="3009799" y="3114421"/>
              <a:ext cx="2235301" cy="1191134"/>
            </a:xfrm>
            <a:prstGeom prst="roundRect">
              <a:avLst/>
            </a:prstGeom>
            <a:gradFill>
              <a:gsLst>
                <a:gs pos="0">
                  <a:schemeClr val="accent2">
                    <a:lumMod val="20000"/>
                    <a:lumOff val="80000"/>
                    <a:alpha val="70000"/>
                  </a:schemeClr>
                </a:gs>
                <a:gs pos="100000">
                  <a:schemeClr val="accent2">
                    <a:alpha val="70000"/>
                  </a:schemeClr>
                </a:gs>
              </a:gsLst>
              <a:lin ang="5400000" scaled="1"/>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err="1" smtClean="0">
                  <a:solidFill>
                    <a:schemeClr val="tx1"/>
                  </a:solidFill>
                  <a:effectLst>
                    <a:outerShdw blurRad="38100" dist="38100" dir="2700000" algn="tl">
                      <a:srgbClr val="000000">
                        <a:alpha val="43137"/>
                      </a:srgbClr>
                    </a:outerShdw>
                  </a:effectLst>
                </a:rPr>
                <a:t>Sync</a:t>
              </a:r>
              <a:r>
                <a:rPr kumimoji="0" lang="en-US" b="0" i="0" u="none" strike="noStrike" cap="none" normalizeH="0" baseline="0" dirty="0" err="1" smtClean="0">
                  <a:solidFill>
                    <a:schemeClr val="tx1"/>
                  </a:solidFill>
                  <a:effectLst>
                    <a:outerShdw blurRad="38100" dist="38100" dir="2700000" algn="tl">
                      <a:srgbClr val="000000">
                        <a:alpha val="43137"/>
                      </a:srgbClr>
                    </a:outerShdw>
                  </a:effectLst>
                </a:rPr>
                <a:t>Adapter</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endParaRPr>
            </a:p>
          </p:txBody>
        </p:sp>
        <p:sp>
          <p:nvSpPr>
            <p:cNvPr id="18" name="Rounded Rectangle 17"/>
            <p:cNvSpPr/>
            <p:nvPr/>
          </p:nvSpPr>
          <p:spPr bwMode="blackGray">
            <a:xfrm>
              <a:off x="5245000" y="3132979"/>
              <a:ext cx="2491246" cy="293144"/>
            </a:xfrm>
            <a:prstGeom prst="roundRect">
              <a:avLst/>
            </a:prstGeom>
            <a:gradFill>
              <a:gsLst>
                <a:gs pos="0">
                  <a:schemeClr val="accent3">
                    <a:lumMod val="20000"/>
                    <a:lumOff val="80000"/>
                    <a:alpha val="70000"/>
                  </a:schemeClr>
                </a:gs>
                <a:gs pos="100000">
                  <a:schemeClr val="accent3">
                    <a:alpha val="70000"/>
                  </a:schemeClr>
                </a:gs>
              </a:gsLst>
              <a:lin ang="5400000" scaled="1"/>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1000" dirty="0" smtClean="0">
                  <a:solidFill>
                    <a:schemeClr val="tx1"/>
                  </a:solidFill>
                  <a:effectLst>
                    <a:outerShdw blurRad="38100" dist="38100" dir="2700000" algn="tl">
                      <a:srgbClr val="000000">
                        <a:alpha val="43137"/>
                      </a:srgbClr>
                    </a:outerShdw>
                  </a:effectLst>
                </a:rPr>
                <a:t>Select </a:t>
              </a:r>
              <a:r>
                <a:rPr lang="en-US" sz="1200" b="1" dirty="0" smtClean="0">
                  <a:solidFill>
                    <a:schemeClr val="tx1"/>
                  </a:solidFill>
                  <a:effectLst>
                    <a:outerShdw blurRad="38100" dist="38100" dir="2700000" algn="tl">
                      <a:srgbClr val="000000">
                        <a:alpha val="43137"/>
                      </a:srgbClr>
                    </a:outerShdw>
                  </a:effectLst>
                </a:rPr>
                <a:t>Incremental</a:t>
              </a:r>
              <a:r>
                <a:rPr lang="en-US" sz="1200" dirty="0" smtClean="0">
                  <a:solidFill>
                    <a:schemeClr val="tx1"/>
                  </a:solidFill>
                  <a:effectLst>
                    <a:outerShdw blurRad="38100" dist="38100" dir="2700000" algn="tl">
                      <a:srgbClr val="000000">
                        <a:alpha val="43137"/>
                      </a:srgbClr>
                    </a:outerShdw>
                  </a:effectLst>
                </a:rPr>
                <a:t> </a:t>
              </a:r>
              <a:r>
                <a:rPr lang="en-US" sz="1200" b="1" dirty="0" smtClean="0">
                  <a:solidFill>
                    <a:schemeClr val="tx1"/>
                  </a:solidFill>
                  <a:effectLst>
                    <a:outerShdw blurRad="38100" dist="38100" dir="2700000" algn="tl">
                      <a:srgbClr val="000000">
                        <a:alpha val="43137"/>
                      </a:srgbClr>
                    </a:outerShdw>
                  </a:effectLst>
                </a:rPr>
                <a:t>Deletes</a:t>
              </a:r>
              <a:endParaRPr lang="en-US" sz="2800" b="1" dirty="0" smtClean="0">
                <a:solidFill>
                  <a:schemeClr val="tx1"/>
                </a:solidFill>
                <a:effectLst>
                  <a:outerShdw blurRad="38100" dist="38100" dir="2700000" algn="tl">
                    <a:srgbClr val="000000">
                      <a:alpha val="43137"/>
                    </a:srgbClr>
                  </a:outerShdw>
                </a:effectLst>
              </a:endParaRPr>
            </a:p>
          </p:txBody>
        </p:sp>
        <p:sp>
          <p:nvSpPr>
            <p:cNvPr id="19" name="Rounded Rectangle 18"/>
            <p:cNvSpPr/>
            <p:nvPr/>
          </p:nvSpPr>
          <p:spPr bwMode="blackGray">
            <a:xfrm>
              <a:off x="5245000" y="3426123"/>
              <a:ext cx="1463235" cy="293144"/>
            </a:xfrm>
            <a:prstGeom prst="roundRect">
              <a:avLst/>
            </a:prstGeom>
            <a:gradFill>
              <a:gsLst>
                <a:gs pos="0">
                  <a:schemeClr val="accent6">
                    <a:lumMod val="20000"/>
                    <a:lumOff val="80000"/>
                    <a:alpha val="70000"/>
                  </a:schemeClr>
                </a:gs>
                <a:gs pos="100000">
                  <a:schemeClr val="accent6">
                    <a:alpha val="70000"/>
                  </a:schemeClr>
                </a:gs>
              </a:gsLst>
              <a:lin ang="5400000" scaled="1"/>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smtClean="0">
                  <a:solidFill>
                    <a:schemeClr val="tx1"/>
                  </a:solidFill>
                  <a:effectLst>
                    <a:outerShdw blurRad="38100" dist="38100" dir="2700000" algn="tl">
                      <a:srgbClr val="000000">
                        <a:alpha val="43137"/>
                      </a:srgbClr>
                    </a:outerShdw>
                  </a:effectLst>
                </a:rPr>
                <a:t>Insert</a:t>
              </a:r>
              <a:r>
                <a:rPr kumimoji="0" lang="en-US" sz="1000" b="0" i="0" u="none" strike="noStrike" cap="none" normalizeH="0" baseline="0" dirty="0" err="1" smtClean="0">
                  <a:solidFill>
                    <a:schemeClr val="tx1"/>
                  </a:solidFill>
                  <a:effectLst>
                    <a:outerShdw blurRad="38100" dist="38100" dir="2700000" algn="tl">
                      <a:srgbClr val="000000">
                        <a:alpha val="43137"/>
                      </a:srgbClr>
                    </a:outerShdw>
                  </a:effectLst>
                </a:rPr>
                <a:t>Command</a:t>
              </a:r>
              <a:endParaRPr kumimoji="0" lang="en-US" sz="1000" b="0" i="0" u="none" strike="noStrike" cap="none" normalizeH="0" baseline="0" dirty="0" smtClean="0">
                <a:solidFill>
                  <a:schemeClr val="tx1"/>
                </a:solidFill>
                <a:effectLst>
                  <a:outerShdw blurRad="38100" dist="38100" dir="2700000" algn="tl">
                    <a:srgbClr val="000000">
                      <a:alpha val="43137"/>
                    </a:srgbClr>
                  </a:outerShdw>
                </a:effectLst>
              </a:endParaRPr>
            </a:p>
          </p:txBody>
        </p:sp>
        <p:sp>
          <p:nvSpPr>
            <p:cNvPr id="20" name="Rounded Rectangle 19"/>
            <p:cNvSpPr/>
            <p:nvPr/>
          </p:nvSpPr>
          <p:spPr bwMode="blackGray">
            <a:xfrm>
              <a:off x="5245000" y="3719267"/>
              <a:ext cx="1463235" cy="293144"/>
            </a:xfrm>
            <a:prstGeom prst="roundRect">
              <a:avLst/>
            </a:prstGeom>
            <a:gradFill>
              <a:gsLst>
                <a:gs pos="0">
                  <a:schemeClr val="accent6">
                    <a:lumMod val="20000"/>
                    <a:lumOff val="80000"/>
                    <a:alpha val="70000"/>
                  </a:schemeClr>
                </a:gs>
                <a:gs pos="100000">
                  <a:schemeClr val="accent6">
                    <a:alpha val="70000"/>
                  </a:schemeClr>
                </a:gs>
              </a:gsLst>
              <a:lin ang="5400000" scaled="1"/>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smtClean="0">
                  <a:solidFill>
                    <a:schemeClr val="tx1"/>
                  </a:solidFill>
                  <a:effectLst>
                    <a:outerShdw blurRad="38100" dist="38100" dir="2700000" algn="tl">
                      <a:srgbClr val="000000">
                        <a:alpha val="43137"/>
                      </a:srgbClr>
                    </a:outerShdw>
                  </a:effectLst>
                </a:rPr>
                <a:t>Update</a:t>
              </a:r>
              <a:r>
                <a:rPr kumimoji="0" lang="en-US" sz="1000" b="0" i="0" u="none" strike="noStrike" cap="none" normalizeH="0" baseline="0" dirty="0" err="1" smtClean="0">
                  <a:solidFill>
                    <a:schemeClr val="tx1"/>
                  </a:solidFill>
                  <a:effectLst>
                    <a:outerShdw blurRad="38100" dist="38100" dir="2700000" algn="tl">
                      <a:srgbClr val="000000">
                        <a:alpha val="43137"/>
                      </a:srgbClr>
                    </a:outerShdw>
                  </a:effectLst>
                </a:rPr>
                <a:t>Command</a:t>
              </a:r>
              <a:endParaRPr kumimoji="0" lang="en-US" sz="1000" b="0" i="0" u="none" strike="noStrike" cap="none" normalizeH="0" baseline="0" dirty="0" smtClean="0">
                <a:solidFill>
                  <a:schemeClr val="tx1"/>
                </a:solidFill>
                <a:effectLst>
                  <a:outerShdw blurRad="38100" dist="38100" dir="2700000" algn="tl">
                    <a:srgbClr val="000000">
                      <a:alpha val="43137"/>
                    </a:srgbClr>
                  </a:outerShdw>
                </a:effectLst>
              </a:endParaRPr>
            </a:p>
          </p:txBody>
        </p:sp>
        <p:sp>
          <p:nvSpPr>
            <p:cNvPr id="21" name="Rounded Rectangle 20"/>
            <p:cNvSpPr/>
            <p:nvPr/>
          </p:nvSpPr>
          <p:spPr bwMode="blackGray">
            <a:xfrm>
              <a:off x="5245000" y="4012411"/>
              <a:ext cx="1463235" cy="293144"/>
            </a:xfrm>
            <a:prstGeom prst="roundRect">
              <a:avLst/>
            </a:prstGeom>
            <a:gradFill>
              <a:gsLst>
                <a:gs pos="0">
                  <a:schemeClr val="accent6">
                    <a:lumMod val="20000"/>
                    <a:lumOff val="80000"/>
                    <a:alpha val="70000"/>
                  </a:schemeClr>
                </a:gs>
                <a:gs pos="100000">
                  <a:schemeClr val="accent6">
                    <a:alpha val="70000"/>
                  </a:schemeClr>
                </a:gs>
              </a:gsLst>
              <a:lin ang="5400000" scaled="1"/>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smtClean="0">
                  <a:solidFill>
                    <a:schemeClr val="tx1"/>
                  </a:solidFill>
                  <a:effectLst>
                    <a:outerShdw blurRad="38100" dist="38100" dir="2700000" algn="tl">
                      <a:srgbClr val="000000">
                        <a:alpha val="43137"/>
                      </a:srgbClr>
                    </a:outerShdw>
                  </a:effectLst>
                </a:rPr>
                <a:t>Delete</a:t>
              </a:r>
              <a:r>
                <a:rPr kumimoji="0" lang="en-US" sz="1000" b="0" i="0" u="none" strike="noStrike" cap="none" normalizeH="0" baseline="0" dirty="0" err="1" smtClean="0">
                  <a:solidFill>
                    <a:schemeClr val="tx1"/>
                  </a:solidFill>
                  <a:effectLst>
                    <a:outerShdw blurRad="38100" dist="38100" dir="2700000" algn="tl">
                      <a:srgbClr val="000000">
                        <a:alpha val="43137"/>
                      </a:srgbClr>
                    </a:outerShdw>
                  </a:effectLst>
                </a:rPr>
                <a:t>Command</a:t>
              </a:r>
              <a:endParaRPr kumimoji="0" lang="en-US" sz="1200" b="0" i="0" u="none" strike="noStrike" cap="none" normalizeH="0" baseline="0" dirty="0" smtClean="0">
                <a:solidFill>
                  <a:schemeClr val="tx1"/>
                </a:solidFill>
                <a:effectLst>
                  <a:outerShdw blurRad="38100" dist="38100" dir="2700000" algn="tl">
                    <a:srgbClr val="000000">
                      <a:alpha val="43137"/>
                    </a:srgbClr>
                  </a:outerShdw>
                </a:effectLst>
              </a:endParaRPr>
            </a:p>
          </p:txBody>
        </p:sp>
        <p:sp>
          <p:nvSpPr>
            <p:cNvPr id="22" name="Rounded Rectangle 21"/>
            <p:cNvSpPr/>
            <p:nvPr/>
          </p:nvSpPr>
          <p:spPr bwMode="blackGray">
            <a:xfrm>
              <a:off x="6708235" y="3571557"/>
              <a:ext cx="1025965" cy="270556"/>
            </a:xfrm>
            <a:prstGeom prst="roundRect">
              <a:avLst/>
            </a:prstGeom>
            <a:gradFill>
              <a:gsLst>
                <a:gs pos="0">
                  <a:schemeClr val="accent5">
                    <a:lumMod val="20000"/>
                    <a:lumOff val="80000"/>
                    <a:alpha val="70000"/>
                  </a:schemeClr>
                </a:gs>
                <a:gs pos="100000">
                  <a:schemeClr val="accent5">
                    <a:alpha val="70000"/>
                  </a:schemeClr>
                </a:gs>
              </a:gsLst>
              <a:lin ang="5400000" scaled="1"/>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solidFill>
                    <a:schemeClr val="tx1"/>
                  </a:solidFill>
                  <a:effectLst>
                    <a:outerShdw blurRad="38100" dist="38100" dir="2700000" algn="tl">
                      <a:srgbClr val="000000">
                        <a:alpha val="43137"/>
                      </a:srgbClr>
                    </a:outerShdw>
                  </a:effectLst>
                </a:rPr>
                <a:t>Connection</a:t>
              </a:r>
            </a:p>
          </p:txBody>
        </p:sp>
        <p:sp>
          <p:nvSpPr>
            <p:cNvPr id="23" name="Rounded Rectangle 22"/>
            <p:cNvSpPr/>
            <p:nvPr/>
          </p:nvSpPr>
          <p:spPr bwMode="blackGray">
            <a:xfrm>
              <a:off x="5257800" y="2831056"/>
              <a:ext cx="2476390" cy="293144"/>
            </a:xfrm>
            <a:prstGeom prst="roundRect">
              <a:avLst/>
            </a:prstGeom>
            <a:gradFill>
              <a:gsLst>
                <a:gs pos="0">
                  <a:schemeClr val="accent3">
                    <a:lumMod val="20000"/>
                    <a:lumOff val="80000"/>
                    <a:alpha val="70000"/>
                  </a:schemeClr>
                </a:gs>
                <a:gs pos="100000">
                  <a:schemeClr val="accent3">
                    <a:alpha val="70000"/>
                  </a:schemeClr>
                </a:gs>
              </a:gsLst>
              <a:lin ang="5400000" scaled="1"/>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1000" dirty="0" smtClean="0">
                  <a:solidFill>
                    <a:schemeClr val="tx1"/>
                  </a:solidFill>
                  <a:effectLst>
                    <a:outerShdw blurRad="38100" dist="38100" dir="2700000" algn="tl">
                      <a:srgbClr val="000000">
                        <a:alpha val="43137"/>
                      </a:srgbClr>
                    </a:outerShdw>
                  </a:effectLst>
                </a:rPr>
                <a:t>Select </a:t>
              </a:r>
              <a:r>
                <a:rPr lang="en-US" sz="1200" b="1" dirty="0" smtClean="0">
                  <a:solidFill>
                    <a:schemeClr val="tx1"/>
                  </a:solidFill>
                  <a:effectLst>
                    <a:outerShdw blurRad="38100" dist="38100" dir="2700000" algn="tl">
                      <a:srgbClr val="000000">
                        <a:alpha val="43137"/>
                      </a:srgbClr>
                    </a:outerShdw>
                  </a:effectLst>
                </a:rPr>
                <a:t>Incremental</a:t>
              </a:r>
              <a:r>
                <a:rPr lang="en-US" sz="1200" dirty="0" smtClean="0">
                  <a:solidFill>
                    <a:schemeClr val="tx1"/>
                  </a:solidFill>
                  <a:effectLst>
                    <a:outerShdw blurRad="38100" dist="38100" dir="2700000" algn="tl">
                      <a:srgbClr val="000000">
                        <a:alpha val="43137"/>
                      </a:srgbClr>
                    </a:outerShdw>
                  </a:effectLst>
                </a:rPr>
                <a:t> </a:t>
              </a:r>
              <a:r>
                <a:rPr lang="en-US" sz="1200" b="1" dirty="0" smtClean="0">
                  <a:solidFill>
                    <a:schemeClr val="tx1"/>
                  </a:solidFill>
                  <a:effectLst>
                    <a:outerShdw blurRad="38100" dist="38100" dir="2700000" algn="tl">
                      <a:srgbClr val="000000">
                        <a:alpha val="43137"/>
                      </a:srgbClr>
                    </a:outerShdw>
                  </a:effectLst>
                </a:rPr>
                <a:t>Updates</a:t>
              </a:r>
              <a:endParaRPr kumimoji="0" lang="en-US" sz="2800" b="1" i="0" u="none" strike="noStrike" cap="none" normalizeH="0" baseline="0" dirty="0" smtClean="0">
                <a:solidFill>
                  <a:schemeClr val="tx1"/>
                </a:solidFill>
                <a:effectLst>
                  <a:outerShdw blurRad="38100" dist="38100" dir="2700000" algn="tl">
                    <a:srgbClr val="000000">
                      <a:alpha val="43137"/>
                    </a:srgbClr>
                  </a:outerShdw>
                </a:effectLst>
              </a:endParaRPr>
            </a:p>
          </p:txBody>
        </p:sp>
        <p:sp>
          <p:nvSpPr>
            <p:cNvPr id="24" name="Rounded Rectangle 23"/>
            <p:cNvSpPr/>
            <p:nvPr/>
          </p:nvSpPr>
          <p:spPr bwMode="blackGray">
            <a:xfrm>
              <a:off x="5244999" y="4305555"/>
              <a:ext cx="2491255" cy="293145"/>
            </a:xfrm>
            <a:prstGeom prst="roundRect">
              <a:avLst/>
            </a:prstGeom>
            <a:gradFill flip="none" rotWithShape="1">
              <a:gsLst>
                <a:gs pos="0">
                  <a:schemeClr val="accent1">
                    <a:tint val="66000"/>
                    <a:satMod val="160000"/>
                    <a:alpha val="70000"/>
                  </a:schemeClr>
                </a:gs>
                <a:gs pos="100000">
                  <a:schemeClr val="accent1">
                    <a:alpha val="70000"/>
                  </a:schemeClr>
                </a:gs>
              </a:gsLst>
              <a:lin ang="5400000" scaled="1"/>
              <a:tileRect/>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solidFill>
                    <a:schemeClr val="tx1"/>
                  </a:solidFill>
                  <a:effectLst>
                    <a:outerShdw blurRad="38100" dist="38100" dir="2700000" algn="tl">
                      <a:srgbClr val="000000">
                        <a:alpha val="43137"/>
                      </a:srgbClr>
                    </a:outerShdw>
                  </a:effectLst>
                </a:rPr>
                <a:t>Select </a:t>
              </a:r>
              <a:r>
                <a:rPr kumimoji="0" lang="en-US" sz="1200" b="1" i="0" u="none" strike="noStrike" cap="none" normalizeH="0" baseline="0" dirty="0" smtClean="0">
                  <a:solidFill>
                    <a:schemeClr val="tx1"/>
                  </a:solidFill>
                  <a:effectLst>
                    <a:outerShdw blurRad="38100" dist="38100" dir="2700000" algn="tl">
                      <a:srgbClr val="000000">
                        <a:alpha val="43137"/>
                      </a:srgbClr>
                    </a:outerShdw>
                  </a:effectLst>
                </a:rPr>
                <a:t>Conflict Updated </a:t>
              </a:r>
              <a:r>
                <a:rPr kumimoji="0" lang="en-US" sz="1200" b="0" i="0" u="none" strike="noStrike" cap="none" normalizeH="0" baseline="0" dirty="0" smtClean="0">
                  <a:solidFill>
                    <a:schemeClr val="tx1"/>
                  </a:solidFill>
                  <a:effectLst>
                    <a:outerShdw blurRad="38100" dist="38100" dir="2700000" algn="tl">
                      <a:srgbClr val="000000">
                        <a:alpha val="43137"/>
                      </a:srgbClr>
                    </a:outerShdw>
                  </a:effectLst>
                </a:rPr>
                <a:t>Rows</a:t>
              </a:r>
              <a:r>
                <a:rPr kumimoji="0" lang="en-US" sz="900" b="0" i="0" u="none" strike="noStrike" cap="none" normalizeH="0" baseline="0" dirty="0" smtClean="0">
                  <a:solidFill>
                    <a:schemeClr val="tx1"/>
                  </a:solidFill>
                  <a:effectLst>
                    <a:outerShdw blurRad="38100" dist="38100" dir="2700000" algn="tl">
                      <a:srgbClr val="000000">
                        <a:alpha val="43137"/>
                      </a:srgbClr>
                    </a:outerShdw>
                  </a:effectLst>
                </a:rPr>
                <a:t>…</a:t>
              </a:r>
              <a:endParaRPr kumimoji="0" lang="en-US" sz="1200" b="0" i="0" u="none" strike="noStrike" cap="none" normalizeH="0" baseline="0" dirty="0" smtClean="0">
                <a:solidFill>
                  <a:schemeClr val="tx1"/>
                </a:solidFill>
                <a:effectLst>
                  <a:outerShdw blurRad="38100" dist="38100" dir="2700000" algn="tl">
                    <a:srgbClr val="000000">
                      <a:alpha val="43137"/>
                    </a:srgbClr>
                  </a:outerShdw>
                </a:effectLst>
              </a:endParaRPr>
            </a:p>
          </p:txBody>
        </p:sp>
        <p:sp>
          <p:nvSpPr>
            <p:cNvPr id="25" name="Rounded Rectangle 24"/>
            <p:cNvSpPr/>
            <p:nvPr/>
          </p:nvSpPr>
          <p:spPr bwMode="blackGray">
            <a:xfrm>
              <a:off x="5245100" y="4604527"/>
              <a:ext cx="2491146" cy="293145"/>
            </a:xfrm>
            <a:prstGeom prst="roundRect">
              <a:avLst/>
            </a:prstGeom>
            <a:gradFill flip="none" rotWithShape="1">
              <a:gsLst>
                <a:gs pos="0">
                  <a:schemeClr val="accent1">
                    <a:tint val="66000"/>
                    <a:satMod val="160000"/>
                    <a:alpha val="70000"/>
                  </a:schemeClr>
                </a:gs>
                <a:gs pos="100000">
                  <a:schemeClr val="accent1">
                    <a:alpha val="70000"/>
                  </a:schemeClr>
                </a:gs>
              </a:gsLst>
              <a:lin ang="5400000" scaled="1"/>
              <a:tileRect/>
            </a:gradFill>
            <a:ln>
              <a:noFill/>
              <a:headEnd type="none" w="med" len="med"/>
              <a:tailEnd type="none" w="med" len="med"/>
            </a:ln>
            <a:effectLst/>
            <a:scene3d>
              <a:camera prst="orthographicFront">
                <a:rot lat="0" lon="0" rev="0"/>
              </a:camera>
              <a:lightRig rig="contrasting" dir="t">
                <a:rot lat="0" lon="0" rev="7800000"/>
              </a:lightRig>
            </a:scene3d>
            <a:sp3d>
              <a:bevelT w="139700" h="139700"/>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solidFill>
                    <a:schemeClr val="tx1"/>
                  </a:solidFill>
                  <a:effectLst>
                    <a:outerShdw blurRad="38100" dist="38100" dir="2700000" algn="tl">
                      <a:srgbClr val="000000">
                        <a:alpha val="43137"/>
                      </a:srgbClr>
                    </a:outerShdw>
                  </a:effectLst>
                </a:rPr>
                <a:t>Select </a:t>
              </a:r>
              <a:r>
                <a:rPr kumimoji="0" lang="en-US" sz="1200" b="1" i="0" u="none" strike="noStrike" cap="none" normalizeH="0" baseline="0" dirty="0" smtClean="0">
                  <a:solidFill>
                    <a:schemeClr val="tx1"/>
                  </a:solidFill>
                  <a:effectLst>
                    <a:outerShdw blurRad="38100" dist="38100" dir="2700000" algn="tl">
                      <a:srgbClr val="000000">
                        <a:alpha val="43137"/>
                      </a:srgbClr>
                    </a:outerShdw>
                  </a:effectLst>
                </a:rPr>
                <a:t>Conflict</a:t>
              </a:r>
              <a:r>
                <a:rPr kumimoji="0" lang="en-US" sz="1200" b="0" i="0" u="none" strike="noStrike" cap="none" normalizeH="0" baseline="0" dirty="0" smtClean="0">
                  <a:solidFill>
                    <a:schemeClr val="tx1"/>
                  </a:solidFill>
                  <a:effectLst>
                    <a:outerShdw blurRad="38100" dist="38100" dir="2700000" algn="tl">
                      <a:srgbClr val="000000">
                        <a:alpha val="43137"/>
                      </a:srgbClr>
                    </a:outerShdw>
                  </a:effectLst>
                </a:rPr>
                <a:t> </a:t>
              </a:r>
              <a:r>
                <a:rPr kumimoji="0" lang="en-US" sz="1200" b="1" i="0" u="none" strike="noStrike" cap="none" normalizeH="0" baseline="0" dirty="0" smtClean="0">
                  <a:solidFill>
                    <a:schemeClr val="tx1"/>
                  </a:solidFill>
                  <a:effectLst>
                    <a:outerShdw blurRad="38100" dist="38100" dir="2700000" algn="tl">
                      <a:srgbClr val="000000">
                        <a:alpha val="43137"/>
                      </a:srgbClr>
                    </a:outerShdw>
                  </a:effectLst>
                </a:rPr>
                <a:t>Deleted </a:t>
              </a:r>
              <a:r>
                <a:rPr kumimoji="0" lang="en-US" sz="1200" b="0" i="0" u="none" strike="noStrike" cap="none" normalizeH="0" baseline="0" dirty="0" smtClean="0">
                  <a:solidFill>
                    <a:schemeClr val="tx1"/>
                  </a:solidFill>
                  <a:effectLst>
                    <a:outerShdw blurRad="38100" dist="38100" dir="2700000" algn="tl">
                      <a:srgbClr val="000000">
                        <a:alpha val="43137"/>
                      </a:srgbClr>
                    </a:outerShdw>
                  </a:effectLst>
                </a:rPr>
                <a:t>Rows</a:t>
              </a:r>
              <a:r>
                <a:rPr kumimoji="0" lang="en-US" sz="900" b="0" i="0" u="none" strike="noStrike" cap="none" normalizeH="0" baseline="0" dirty="0" smtClean="0">
                  <a:solidFill>
                    <a:schemeClr val="tx1"/>
                  </a:solidFill>
                  <a:effectLst>
                    <a:outerShdw blurRad="38100" dist="38100" dir="2700000" algn="tl">
                      <a:srgbClr val="000000">
                        <a:alpha val="43137"/>
                      </a:srgbClr>
                    </a:outerShdw>
                  </a:effectLst>
                </a:rPr>
                <a:t>…</a:t>
              </a:r>
              <a:endParaRPr kumimoji="0" lang="en-US" sz="1200" b="0" i="0" u="none" strike="noStrike" cap="none" normalizeH="0" baseline="0" dirty="0" smtClean="0">
                <a:solidFill>
                  <a:schemeClr val="tx1"/>
                </a:solidFill>
                <a:effectLst>
                  <a:outerShdw blurRad="38100" dist="38100" dir="2700000" algn="tl">
                    <a:srgbClr val="000000">
                      <a:alpha val="43137"/>
                    </a:srgbClr>
                  </a:outerShdw>
                </a:effectLst>
              </a:endParaRPr>
            </a:p>
          </p:txBody>
        </p:sp>
      </p:grpSp>
      <p:sp>
        <p:nvSpPr>
          <p:cNvPr id="29" name="Notched Right Arrow 28"/>
          <p:cNvSpPr/>
          <p:nvPr/>
        </p:nvSpPr>
        <p:spPr bwMode="blackGray">
          <a:xfrm rot="5400000">
            <a:off x="126157" y="4420534"/>
            <a:ext cx="1200773" cy="464233"/>
          </a:xfrm>
          <a:prstGeom prst="notchedRightArrow">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endParaRPr>
          </a:p>
        </p:txBody>
      </p:sp>
      <p:pic>
        <p:nvPicPr>
          <p:cNvPr id="30" name="Picture 10" descr="C:\Data\Presentations\_Artwork\Artwork_Imagery\Shapes and Graphics\Symbols\stop No.png"/>
          <p:cNvPicPr>
            <a:picLocks noChangeAspect="1" noChangeArrowheads="1"/>
          </p:cNvPicPr>
          <p:nvPr/>
        </p:nvPicPr>
        <p:blipFill>
          <a:blip r:embed="rId10" cstate="screen"/>
          <a:srcRect/>
          <a:stretch>
            <a:fillRect/>
          </a:stretch>
        </p:blipFill>
        <p:spPr bwMode="auto">
          <a:xfrm>
            <a:off x="2286000" y="4614830"/>
            <a:ext cx="1938370" cy="1938370"/>
          </a:xfrm>
          <a:prstGeom prst="rect">
            <a:avLst/>
          </a:prstGeom>
          <a:noFill/>
          <a:ln w="9525">
            <a:noFill/>
            <a:miter lim="800000"/>
            <a:headEnd/>
            <a:tailEnd/>
          </a:ln>
        </p:spPr>
      </p:pic>
      <p:sp>
        <p:nvSpPr>
          <p:cNvPr id="33" name="Flowchart: Magnetic Disk 32"/>
          <p:cNvSpPr/>
          <p:nvPr/>
        </p:nvSpPr>
        <p:spPr>
          <a:xfrm>
            <a:off x="8077200" y="3174999"/>
            <a:ext cx="905933" cy="893233"/>
          </a:xfrm>
          <a:prstGeom prst="flowChartMagneticDisk">
            <a:avLst/>
          </a:prstGeom>
          <a:ln>
            <a:solidFill>
              <a:srgbClr val="FFC000"/>
            </a:solidFill>
          </a:ln>
          <a:effectLst>
            <a:outerShdw blurRad="40000" dist="23000" dir="5400000" rotWithShape="0">
              <a:srgbClr val="000000">
                <a:alpha val="35000"/>
              </a:srgbClr>
            </a:outerShdw>
            <a:reflection blurRad="6350" stA="50000" endA="300" endPos="55000" dir="5400000" sy="-100000" algn="bl" rotWithShape="0"/>
          </a:effectLst>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dirty="0" smtClean="0"/>
              <a:t>Server</a:t>
            </a:r>
          </a:p>
          <a:p>
            <a:pPr algn="ctr">
              <a:defRPr/>
            </a:pPr>
            <a:r>
              <a:rPr lang="en-US" dirty="0" smtClean="0"/>
              <a:t>DB</a:t>
            </a: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dissolve">
                                      <p:cBhvr>
                                        <p:cTn id="10" dur="500"/>
                                        <p:tgtEl>
                                          <p:spTgt spid="31"/>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2000"/>
                                        <p:tgtEl>
                                          <p:spTgt spid="3">
                                            <p:txEl>
                                              <p:pRg st="1" end="1"/>
                                            </p:txEl>
                                          </p:spTgt>
                                        </p:tgtEl>
                                      </p:cBhvr>
                                    </p:animEffect>
                                  </p:childTnLst>
                                </p:cTn>
                              </p:par>
                              <p:par>
                                <p:cTn id="15" presetID="42" presetClass="path" presetSubtype="0" accel="50000" decel="50000" fill="hold" nodeType="withEffect">
                                  <p:stCondLst>
                                    <p:cond delay="0"/>
                                  </p:stCondLst>
                                  <p:childTnLst>
                                    <p:animMotion origin="layout" path="M 3.61111E-6 -3.7037E-6 L 3.61111E-6 0.24861 " pathEditMode="relative" rAng="0" ptsTypes="AA">
                                      <p:cBhvr>
                                        <p:cTn id="16" dur="2000" fill="hold"/>
                                        <p:tgtEl>
                                          <p:spTgt spid="11"/>
                                        </p:tgtEl>
                                        <p:attrNameLst>
                                          <p:attrName>ppt_x</p:attrName>
                                          <p:attrName>ppt_y</p:attrName>
                                        </p:attrNameLst>
                                      </p:cBhvr>
                                      <p:rCtr x="0" y="124"/>
                                    </p:animMotion>
                                  </p:childTnLst>
                                </p:cTn>
                              </p:par>
                              <p:par>
                                <p:cTn id="17" presetID="42" presetClass="path" presetSubtype="0" accel="50000" decel="50000" fill="hold" grpId="0" nodeType="withEffect">
                                  <p:stCondLst>
                                    <p:cond delay="0"/>
                                  </p:stCondLst>
                                  <p:childTnLst>
                                    <p:animMotion origin="layout" path="M -2.5E-6 7.40741E-7 L -2.5E-6 0.26296 " pathEditMode="relative" rAng="0" ptsTypes="AA">
                                      <p:cBhvr>
                                        <p:cTn id="18" dur="2000" fill="hold"/>
                                        <p:tgtEl>
                                          <p:spTgt spid="33"/>
                                        </p:tgtEl>
                                        <p:attrNameLst>
                                          <p:attrName>ppt_x</p:attrName>
                                          <p:attrName>ppt_y</p:attrName>
                                        </p:attrNameLst>
                                      </p:cBhvr>
                                      <p:rCtr x="0" y="131"/>
                                    </p:animMotion>
                                  </p:childTnLst>
                                </p:cTn>
                              </p:par>
                            </p:childTnLst>
                          </p:cTn>
                        </p:par>
                        <p:par>
                          <p:cTn id="19" fill="hold">
                            <p:stCondLst>
                              <p:cond delay="4000"/>
                            </p:stCondLst>
                            <p:childTnLst>
                              <p:par>
                                <p:cTn id="20" presetID="10" presetClass="entr" presetSubtype="0"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2000"/>
                                        <p:tgtEl>
                                          <p:spTgt spid="3">
                                            <p:txEl>
                                              <p:pRg st="2" end="2"/>
                                            </p:txEl>
                                          </p:spTgt>
                                        </p:tgtEl>
                                      </p:cBhvr>
                                    </p:animEffect>
                                  </p:childTnLst>
                                </p:cTn>
                              </p:par>
                            </p:childTnLst>
                          </p:cTn>
                        </p:par>
                        <p:par>
                          <p:cTn id="23" fill="hold">
                            <p:stCondLst>
                              <p:cond delay="6000"/>
                            </p:stCondLst>
                            <p:childTnLst>
                              <p:par>
                                <p:cTn id="24" presetID="22" presetClass="entr" presetSubtype="1"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up)">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2000"/>
                                        <p:tgtEl>
                                          <p:spTgt spid="3">
                                            <p:txEl>
                                              <p:pRg st="3" end="3"/>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dissolv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3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ADO.NET Sync Services</a:t>
            </a:r>
            <a:endParaRPr lang="en-GB" dirty="0"/>
          </a:p>
        </p:txBody>
      </p:sp>
      <p:sp>
        <p:nvSpPr>
          <p:cNvPr id="5" name="Subtitle 4"/>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r>
              <a:rPr lang="en-GB" smtClean="0"/>
              <a:t>demo</a:t>
            </a:r>
            <a:endParaRPr lang="en-GB" dirty="0"/>
          </a:p>
        </p:txBody>
      </p:sp>
      <p:pic>
        <p:nvPicPr>
          <p:cNvPr id="1026" name="Picture 2"/>
          <p:cNvPicPr>
            <a:picLocks noChangeAspect="1" noChangeArrowheads="1"/>
          </p:cNvPicPr>
          <p:nvPr/>
        </p:nvPicPr>
        <p:blipFill>
          <a:blip r:embed="rId3"/>
          <a:srcRect/>
          <a:stretch>
            <a:fillRect/>
          </a:stretch>
        </p:blipFill>
        <p:spPr bwMode="auto">
          <a:xfrm>
            <a:off x="4184108" y="2184588"/>
            <a:ext cx="3766092" cy="2924561"/>
          </a:xfrm>
          <a:prstGeom prst="rect">
            <a:avLst/>
          </a:prstGeom>
          <a:ln w="127000" cap="rnd">
            <a:solidFill>
              <a:srgbClr val="FFFFFF"/>
            </a:solidFill>
          </a:ln>
          <a:effectLst>
            <a:outerShdw blurRad="76200" dist="95250" dir="10500000" sx="97000" sy="23000" kx="900000" algn="br" rotWithShape="0">
              <a:srgbClr val="000000">
                <a:alpha val="20000"/>
              </a:srgbClr>
            </a:outerShdw>
            <a:reflection blurRad="6350" stA="50000" endA="275" endPos="40000" dist="101600" dir="5400000" sy="-100000" algn="bl" rotWithShape="0"/>
          </a:effectLst>
          <a:scene3d>
            <a:camera prst="perspectiveContrastingLeftFacing"/>
            <a:lightRig rig="twoPt" dir="t">
              <a:rot lat="0" lon="0" rev="7800000"/>
            </a:lightRig>
          </a:scene3d>
          <a:sp3d contourW="6350">
            <a:bevelT w="50800" h="16510"/>
            <a:contourClr>
              <a:srgbClr val="C0C0C0"/>
            </a:contourClr>
          </a:sp3d>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smtClean="0"/>
              <a:t>Tenent of a Smart Client</a:t>
            </a:r>
            <a:endParaRPr lang="en-US" dirty="0"/>
          </a:p>
        </p:txBody>
      </p:sp>
      <p:sp>
        <p:nvSpPr>
          <p:cNvPr id="5" name="Content Placeholder 4"/>
          <p:cNvSpPr>
            <a:spLocks noGrp="1"/>
          </p:cNvSpPr>
          <p:nvPr>
            <p:ph idx="1"/>
          </p:nvPr>
        </p:nvSpPr>
        <p:spPr>
          <a:xfrm>
            <a:off x="381000" y="1412874"/>
            <a:ext cx="8382000" cy="3003899"/>
          </a:xfrm>
        </p:spPr>
        <p:txBody>
          <a:bodyPr/>
          <a:lstStyle/>
          <a:p>
            <a:pPr>
              <a:buNone/>
            </a:pPr>
            <a:r>
              <a:rPr lang="en-US" sz="2000" b="1" dirty="0" smtClean="0"/>
              <a:t>	</a:t>
            </a:r>
            <a:r>
              <a:rPr lang="en-US" sz="2800" b="1" dirty="0" smtClean="0"/>
              <a:t>Utilizes Local Resources </a:t>
            </a:r>
            <a:r>
              <a:rPr lang="en-US" sz="2000" dirty="0" smtClean="0"/>
              <a:t>	 </a:t>
            </a:r>
          </a:p>
          <a:p>
            <a:pPr>
              <a:buNone/>
            </a:pPr>
            <a:r>
              <a:rPr lang="en-US" sz="2000" dirty="0" smtClean="0"/>
              <a:t>	A smart client application always has code artifacts on the client that enable local resources to be utilized. What do we mean by local resources? We mean everything from hardware to software resources. A smart client may take advantage of the local CPU or GPU, local memory or disk, or any local devices connected to the client, such as a telephone, bar-code/RFID reader, and so on. But it may also take advantage of local software, such as Microsoft Office applications, or any installed line-of-business (LOB) applications that interact with it.</a:t>
            </a:r>
          </a:p>
          <a:p>
            <a:pPr>
              <a:buNone/>
            </a:pPr>
            <a:endParaRPr lang="en-US" sz="2000" dirty="0"/>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a:xfrm>
            <a:off x="381000" y="230188"/>
            <a:ext cx="8502650" cy="664797"/>
          </a:xfrm>
        </p:spPr>
        <p:txBody>
          <a:bodyPr/>
          <a:lstStyle/>
          <a:p>
            <a:r>
              <a:rPr lang="en-GB" dirty="0" smtClean="0"/>
              <a:t>Visual Studio Tools for Office v3.0</a:t>
            </a:r>
          </a:p>
        </p:txBody>
      </p:sp>
      <p:sp>
        <p:nvSpPr>
          <p:cNvPr id="3" name="Content Placeholder 2"/>
          <p:cNvSpPr>
            <a:spLocks noGrp="1"/>
          </p:cNvSpPr>
          <p:nvPr>
            <p:ph idx="1"/>
          </p:nvPr>
        </p:nvSpPr>
        <p:spPr>
          <a:xfrm>
            <a:off x="381000" y="1412875"/>
            <a:ext cx="8382000" cy="4672048"/>
          </a:xfrm>
        </p:spPr>
        <p:txBody>
          <a:bodyPr/>
          <a:lstStyle/>
          <a:p>
            <a:r>
              <a:rPr lang="en-GB" dirty="0" smtClean="0"/>
              <a:t>2003 &amp; 2007 Support</a:t>
            </a:r>
          </a:p>
          <a:p>
            <a:pPr lvl="5"/>
            <a:endParaRPr lang="en-GB" dirty="0" smtClean="0"/>
          </a:p>
          <a:p>
            <a:r>
              <a:rPr lang="en-GB" dirty="0" smtClean="0"/>
              <a:t>2007 Customisations</a:t>
            </a:r>
          </a:p>
          <a:p>
            <a:pPr lvl="1"/>
            <a:r>
              <a:rPr lang="en-GB" dirty="0" smtClean="0"/>
              <a:t>Document Level</a:t>
            </a:r>
          </a:p>
          <a:p>
            <a:pPr lvl="1"/>
            <a:r>
              <a:rPr lang="en-GB" dirty="0" smtClean="0"/>
              <a:t>Application Level</a:t>
            </a:r>
          </a:p>
          <a:p>
            <a:pPr lvl="1"/>
            <a:r>
              <a:rPr lang="en-GB" dirty="0" smtClean="0"/>
              <a:t>Office Ribbon Designer</a:t>
            </a:r>
          </a:p>
          <a:p>
            <a:pPr lvl="1"/>
            <a:r>
              <a:rPr lang="en-GB" dirty="0" smtClean="0"/>
              <a:t>Outlook Form Region Designer</a:t>
            </a:r>
          </a:p>
          <a:p>
            <a:pPr lvl="1"/>
            <a:r>
              <a:rPr lang="en-GB" dirty="0" smtClean="0"/>
              <a:t>Action &amp; Custom Task Panes</a:t>
            </a:r>
          </a:p>
          <a:p>
            <a:pPr lvl="1"/>
            <a:r>
              <a:rPr lang="en-GB" dirty="0" smtClean="0"/>
              <a:t>Word Content Controls</a:t>
            </a:r>
          </a:p>
          <a:p>
            <a:pPr lvl="1"/>
            <a:r>
              <a:rPr lang="en-GB" dirty="0" err="1" smtClean="0"/>
              <a:t>ClickOnce</a:t>
            </a:r>
            <a:r>
              <a:rPr lang="en-GB" dirty="0" smtClean="0"/>
              <a:t> Deployment and </a:t>
            </a:r>
            <a:r>
              <a:rPr lang="en-GB" smtClean="0"/>
              <a:t>improved Security</a:t>
            </a:r>
            <a:endParaRPr lang="en-GB" dirty="0" smtClean="0"/>
          </a:p>
        </p:txBody>
      </p:sp>
      <p:pic>
        <p:nvPicPr>
          <p:cNvPr id="4" name="Picture 5" descr="\\eventsql\dvd27\Clip_Installer\DVD_ART\BoxShots_Logos\Office 2007\Office 2007 System logo.png"/>
          <p:cNvPicPr>
            <a:picLocks noChangeAspect="1" noChangeArrowheads="1"/>
          </p:cNvPicPr>
          <p:nvPr/>
        </p:nvPicPr>
        <p:blipFill>
          <a:blip r:embed="rId3" cstate="print"/>
          <a:srcRect/>
          <a:stretch>
            <a:fillRect/>
          </a:stretch>
        </p:blipFill>
        <p:spPr bwMode="auto">
          <a:xfrm>
            <a:off x="5257800" y="1295400"/>
            <a:ext cx="3631430" cy="1821136"/>
          </a:xfrm>
          <a:prstGeom prst="rect">
            <a:avLst/>
          </a:prstGeom>
          <a:noFill/>
          <a:effectLst>
            <a:reflection blurRad="6350" stA="50000" endA="300" endPos="38500" dist="50800" dir="5400000" sy="-100000" algn="bl" rotWithShape="0"/>
          </a:effectLst>
        </p:spPr>
      </p:pic>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VSTO Customisations</a:t>
            </a:r>
            <a:endParaRPr lang="en-GB" dirty="0"/>
          </a:p>
        </p:txBody>
      </p:sp>
      <p:sp>
        <p:nvSpPr>
          <p:cNvPr id="5" name="Subtitle 4"/>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r>
              <a:rPr lang="en-GB" smtClean="0"/>
              <a:t>demo</a:t>
            </a:r>
            <a:endParaRPr lang="en-GB" dirty="0"/>
          </a:p>
        </p:txBody>
      </p:sp>
      <p:pic>
        <p:nvPicPr>
          <p:cNvPr id="7" name="Picture 13"/>
          <p:cNvPicPr>
            <a:picLocks noChangeAspect="1" noChangeArrowheads="1"/>
          </p:cNvPicPr>
          <p:nvPr/>
        </p:nvPicPr>
        <p:blipFill>
          <a:blip r:embed="rId3"/>
          <a:srcRect/>
          <a:stretch>
            <a:fillRect/>
          </a:stretch>
        </p:blipFill>
        <p:spPr bwMode="auto">
          <a:xfrm>
            <a:off x="3194998" y="2895600"/>
            <a:ext cx="5910902" cy="2149904"/>
          </a:xfrm>
          <a:prstGeom prst="rect">
            <a:avLst/>
          </a:prstGeom>
          <a:ln w="127000" cap="rnd">
            <a:solidFill>
              <a:srgbClr val="FFFFFF"/>
            </a:solidFill>
          </a:ln>
          <a:effectLst>
            <a:outerShdw blurRad="76200" dist="95250" dir="10500000" sx="97000" sy="23000" kx="900000" algn="br" rotWithShape="0">
              <a:srgbClr val="000000">
                <a:alpha val="20000"/>
              </a:srgbClr>
            </a:outerShdw>
            <a:reflection blurRad="6350" stA="50000" endA="275" endPos="40000" dist="101600" dir="5400000" sy="-100000" algn="bl" rotWithShape="0"/>
          </a:effectLst>
          <a:scene3d>
            <a:camera prst="perspectiveContrastingLeftFacing"/>
            <a:lightRig rig="twoPt" dir="t">
              <a:rot lat="0" lon="0" rev="7800000"/>
            </a:lightRig>
          </a:scene3d>
          <a:sp3d contourW="6350">
            <a:bevelT w="50800" h="16510"/>
            <a:contourClr>
              <a:srgbClr val="C0C0C0"/>
            </a:contourClr>
          </a:sp3d>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0250" y="914400"/>
            <a:ext cx="7681913" cy="1523495"/>
          </a:xfrm>
        </p:spPr>
        <p:txBody>
          <a:bodyPr/>
          <a:lstStyle/>
          <a:p>
            <a:r>
              <a:rPr lang="en-GB" sz="4000" dirty="0" smtClean="0"/>
              <a:t>5 Cool Things to Know and Use for Smart Client Development with VS2008 and </a:t>
            </a:r>
            <a:r>
              <a:rPr lang="en-GB" sz="4000" dirty="0" err="1" smtClean="0"/>
              <a:t>Fx</a:t>
            </a:r>
            <a:r>
              <a:rPr lang="en-GB" sz="4000" dirty="0" smtClean="0"/>
              <a:t> 3.5</a:t>
            </a:r>
            <a:endParaRPr lang="en-GB" sz="4000" dirty="0"/>
          </a:p>
        </p:txBody>
      </p:sp>
      <p:sp>
        <p:nvSpPr>
          <p:cNvPr id="3" name="Subtitle 2"/>
          <p:cNvSpPr>
            <a:spLocks noGrp="1"/>
          </p:cNvSpPr>
          <p:nvPr>
            <p:ph type="subTitle" idx="1"/>
          </p:nvPr>
        </p:nvSpPr>
        <p:spPr/>
        <p:txBody>
          <a:bodyPr/>
          <a:lstStyle/>
          <a:p>
            <a:r>
              <a:rPr lang="en-US" dirty="0" smtClean="0"/>
              <a:t>Rudi </a:t>
            </a:r>
            <a:r>
              <a:rPr lang="en-US" dirty="0" err="1" smtClean="0"/>
              <a:t>Grobler</a:t>
            </a:r>
            <a:endParaRPr lang="en-US" dirty="0" smtClean="0"/>
          </a:p>
          <a:p>
            <a:r>
              <a:rPr lang="en-US" dirty="0" smtClean="0">
                <a:hlinkClick r:id="rId3"/>
              </a:rPr>
              <a:t>http://dotnet.org.za/rudi</a:t>
            </a:r>
            <a:r>
              <a:rPr lang="en-US" dirty="0" smtClean="0"/>
              <a:t> </a:t>
            </a:r>
            <a:endParaRPr lang="en-US" dirty="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REVIEW</a:t>
            </a:r>
            <a:endParaRPr lang="en-GB" dirty="0"/>
          </a:p>
        </p:txBody>
      </p:sp>
      <p:sp>
        <p:nvSpPr>
          <p:cNvPr id="11267" name="Content Placeholder 2"/>
          <p:cNvSpPr>
            <a:spLocks noGrp="1"/>
          </p:cNvSpPr>
          <p:nvPr>
            <p:ph idx="1"/>
          </p:nvPr>
        </p:nvSpPr>
        <p:spPr>
          <a:xfrm>
            <a:off x="381000" y="1412874"/>
            <a:ext cx="8382000" cy="2609945"/>
          </a:xfrm>
        </p:spPr>
        <p:txBody>
          <a:bodyPr/>
          <a:lstStyle/>
          <a:p>
            <a:r>
              <a:rPr lang="en-GB" dirty="0" smtClean="0"/>
              <a:t>ADO.NET Sync Services v1.0</a:t>
            </a:r>
          </a:p>
          <a:p>
            <a:r>
              <a:rPr lang="en-GB" dirty="0" err="1" smtClean="0"/>
              <a:t>WinForms</a:t>
            </a:r>
            <a:r>
              <a:rPr lang="en-GB" dirty="0" smtClean="0"/>
              <a:t> and WPF </a:t>
            </a:r>
            <a:r>
              <a:rPr lang="en-GB" dirty="0" err="1" smtClean="0"/>
              <a:t>Interop</a:t>
            </a:r>
            <a:endParaRPr lang="en-GB" dirty="0" smtClean="0"/>
          </a:p>
          <a:p>
            <a:r>
              <a:rPr lang="en-GB" dirty="0" smtClean="0"/>
              <a:t>Client Application Services</a:t>
            </a:r>
          </a:p>
          <a:p>
            <a:r>
              <a:rPr lang="en-GB" dirty="0" smtClean="0"/>
              <a:t>Managed </a:t>
            </a:r>
            <a:r>
              <a:rPr lang="en-GB" dirty="0" smtClean="0"/>
              <a:t>Extensibility </a:t>
            </a:r>
            <a:r>
              <a:rPr lang="en-GB" dirty="0" smtClean="0"/>
              <a:t>Framework</a:t>
            </a:r>
          </a:p>
          <a:p>
            <a:r>
              <a:rPr lang="en-GB" dirty="0" smtClean="0"/>
              <a:t>VSTO v3.0 (Customising Office)</a:t>
            </a:r>
          </a:p>
        </p:txBody>
      </p:sp>
      <p:grpSp>
        <p:nvGrpSpPr>
          <p:cNvPr id="3" name="Group 194"/>
          <p:cNvGrpSpPr>
            <a:grpSpLocks/>
          </p:cNvGrpSpPr>
          <p:nvPr/>
        </p:nvGrpSpPr>
        <p:grpSpPr bwMode="auto">
          <a:xfrm>
            <a:off x="304800" y="1295400"/>
            <a:ext cx="533400" cy="572029"/>
            <a:chOff x="1844" y="1821"/>
            <a:chExt cx="545" cy="463"/>
          </a:xfrm>
        </p:grpSpPr>
        <p:sp>
          <p:nvSpPr>
            <p:cNvPr id="5" name="Freeform 195"/>
            <p:cNvSpPr>
              <a:spLocks/>
            </p:cNvSpPr>
            <p:nvPr/>
          </p:nvSpPr>
          <p:spPr bwMode="auto">
            <a:xfrm>
              <a:off x="1881" y="1849"/>
              <a:ext cx="508" cy="409"/>
            </a:xfrm>
            <a:custGeom>
              <a:avLst/>
              <a:gdLst>
                <a:gd name="T0" fmla="*/ 0 w 1395"/>
                <a:gd name="T1" fmla="*/ 0 h 1304"/>
                <a:gd name="T2" fmla="*/ 0 w 1395"/>
                <a:gd name="T3" fmla="*/ 0 h 1304"/>
                <a:gd name="T4" fmla="*/ 0 w 1395"/>
                <a:gd name="T5" fmla="*/ 0 h 1304"/>
                <a:gd name="T6" fmla="*/ 0 w 1395"/>
                <a:gd name="T7" fmla="*/ 0 h 1304"/>
                <a:gd name="T8" fmla="*/ 0 w 1395"/>
                <a:gd name="T9" fmla="*/ 0 h 1304"/>
                <a:gd name="T10" fmla="*/ 0 w 1395"/>
                <a:gd name="T11" fmla="*/ 0 h 1304"/>
                <a:gd name="T12" fmla="*/ 0 w 1395"/>
                <a:gd name="T13" fmla="*/ 0 h 1304"/>
                <a:gd name="T14" fmla="*/ 0 w 1395"/>
                <a:gd name="T15" fmla="*/ 0 h 1304"/>
                <a:gd name="T16" fmla="*/ 0 w 1395"/>
                <a:gd name="T17" fmla="*/ 0 h 1304"/>
                <a:gd name="T18" fmla="*/ 0 w 1395"/>
                <a:gd name="T19" fmla="*/ 0 h 1304"/>
                <a:gd name="T20" fmla="*/ 0 w 1395"/>
                <a:gd name="T21" fmla="*/ 0 h 1304"/>
                <a:gd name="T22" fmla="*/ 0 w 1395"/>
                <a:gd name="T23" fmla="*/ 0 h 1304"/>
                <a:gd name="T24" fmla="*/ 0 w 1395"/>
                <a:gd name="T25" fmla="*/ 0 h 1304"/>
                <a:gd name="T26" fmla="*/ 0 w 1395"/>
                <a:gd name="T27" fmla="*/ 0 h 1304"/>
                <a:gd name="T28" fmla="*/ 0 w 1395"/>
                <a:gd name="T29" fmla="*/ 0 h 1304"/>
                <a:gd name="T30" fmla="*/ 0 w 1395"/>
                <a:gd name="T31" fmla="*/ 0 h 1304"/>
                <a:gd name="T32" fmla="*/ 0 w 1395"/>
                <a:gd name="T33" fmla="*/ 0 h 1304"/>
                <a:gd name="T34" fmla="*/ 0 w 1395"/>
                <a:gd name="T35" fmla="*/ 0 h 1304"/>
                <a:gd name="T36" fmla="*/ 0 w 1395"/>
                <a:gd name="T37" fmla="*/ 0 h 1304"/>
                <a:gd name="T38" fmla="*/ 0 w 1395"/>
                <a:gd name="T39" fmla="*/ 0 h 1304"/>
                <a:gd name="T40" fmla="*/ 0 w 1395"/>
                <a:gd name="T41" fmla="*/ 0 h 1304"/>
                <a:gd name="T42" fmla="*/ 0 w 1395"/>
                <a:gd name="T43" fmla="*/ 0 h 1304"/>
                <a:gd name="T44" fmla="*/ 0 w 1395"/>
                <a:gd name="T45" fmla="*/ 0 h 1304"/>
                <a:gd name="T46" fmla="*/ 0 w 1395"/>
                <a:gd name="T47" fmla="*/ 0 h 1304"/>
                <a:gd name="T48" fmla="*/ 0 w 1395"/>
                <a:gd name="T49" fmla="*/ 0 h 1304"/>
                <a:gd name="T50" fmla="*/ 0 w 1395"/>
                <a:gd name="T51" fmla="*/ 0 h 1304"/>
                <a:gd name="T52" fmla="*/ 0 w 1395"/>
                <a:gd name="T53" fmla="*/ 0 h 1304"/>
                <a:gd name="T54" fmla="*/ 0 w 1395"/>
                <a:gd name="T55" fmla="*/ 0 h 1304"/>
                <a:gd name="T56" fmla="*/ 0 w 1395"/>
                <a:gd name="T57" fmla="*/ 0 h 1304"/>
                <a:gd name="T58" fmla="*/ 0 w 1395"/>
                <a:gd name="T59" fmla="*/ 0 h 1304"/>
                <a:gd name="T60" fmla="*/ 0 w 1395"/>
                <a:gd name="T61" fmla="*/ 0 h 1304"/>
                <a:gd name="T62" fmla="*/ 0 w 1395"/>
                <a:gd name="T63" fmla="*/ 0 h 1304"/>
                <a:gd name="T64" fmla="*/ 0 w 1395"/>
                <a:gd name="T65" fmla="*/ 0 h 1304"/>
                <a:gd name="T66" fmla="*/ 0 w 1395"/>
                <a:gd name="T67" fmla="*/ 0 h 1304"/>
                <a:gd name="T68" fmla="*/ 0 w 1395"/>
                <a:gd name="T69" fmla="*/ 0 h 1304"/>
                <a:gd name="T70" fmla="*/ 0 w 1395"/>
                <a:gd name="T71" fmla="*/ 0 h 1304"/>
                <a:gd name="T72" fmla="*/ 0 w 1395"/>
                <a:gd name="T73" fmla="*/ 0 h 1304"/>
                <a:gd name="T74" fmla="*/ 0 w 1395"/>
                <a:gd name="T75" fmla="*/ 0 h 1304"/>
                <a:gd name="T76" fmla="*/ 0 w 1395"/>
                <a:gd name="T77" fmla="*/ 0 h 1304"/>
                <a:gd name="T78" fmla="*/ 0 w 1395"/>
                <a:gd name="T79" fmla="*/ 0 h 1304"/>
                <a:gd name="T80" fmla="*/ 0 w 1395"/>
                <a:gd name="T81" fmla="*/ 0 h 1304"/>
                <a:gd name="T82" fmla="*/ 0 w 1395"/>
                <a:gd name="T83" fmla="*/ 0 h 1304"/>
                <a:gd name="T84" fmla="*/ 0 w 1395"/>
                <a:gd name="T85" fmla="*/ 0 h 1304"/>
                <a:gd name="T86" fmla="*/ 0 w 1395"/>
                <a:gd name="T87" fmla="*/ 0 h 1304"/>
                <a:gd name="T88" fmla="*/ 0 w 1395"/>
                <a:gd name="T89" fmla="*/ 0 h 1304"/>
                <a:gd name="T90" fmla="*/ 0 w 1395"/>
                <a:gd name="T91" fmla="*/ 0 h 1304"/>
                <a:gd name="T92" fmla="*/ 0 w 1395"/>
                <a:gd name="T93" fmla="*/ 0 h 1304"/>
                <a:gd name="T94" fmla="*/ 0 w 1395"/>
                <a:gd name="T95" fmla="*/ 0 h 1304"/>
                <a:gd name="T96" fmla="*/ 0 w 1395"/>
                <a:gd name="T97" fmla="*/ 0 h 1304"/>
                <a:gd name="T98" fmla="*/ 0 w 1395"/>
                <a:gd name="T99" fmla="*/ 0 h 1304"/>
                <a:gd name="T100" fmla="*/ 0 w 1395"/>
                <a:gd name="T101" fmla="*/ 0 h 1304"/>
                <a:gd name="T102" fmla="*/ 0 w 1395"/>
                <a:gd name="T103" fmla="*/ 0 h 1304"/>
                <a:gd name="T104" fmla="*/ 0 w 1395"/>
                <a:gd name="T105" fmla="*/ 0 h 13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95"/>
                <a:gd name="T160" fmla="*/ 0 h 1304"/>
                <a:gd name="T161" fmla="*/ 1395 w 1395"/>
                <a:gd name="T162" fmla="*/ 1304 h 130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95" h="1304">
                  <a:moveTo>
                    <a:pt x="1141" y="0"/>
                  </a:moveTo>
                  <a:lnTo>
                    <a:pt x="1139" y="2"/>
                  </a:lnTo>
                  <a:lnTo>
                    <a:pt x="1132" y="9"/>
                  </a:lnTo>
                  <a:lnTo>
                    <a:pt x="1121" y="21"/>
                  </a:lnTo>
                  <a:lnTo>
                    <a:pt x="1108" y="36"/>
                  </a:lnTo>
                  <a:lnTo>
                    <a:pt x="1090" y="54"/>
                  </a:lnTo>
                  <a:lnTo>
                    <a:pt x="1070" y="75"/>
                  </a:lnTo>
                  <a:lnTo>
                    <a:pt x="1048" y="99"/>
                  </a:lnTo>
                  <a:lnTo>
                    <a:pt x="1023" y="125"/>
                  </a:lnTo>
                  <a:lnTo>
                    <a:pt x="998" y="151"/>
                  </a:lnTo>
                  <a:lnTo>
                    <a:pt x="973" y="179"/>
                  </a:lnTo>
                  <a:lnTo>
                    <a:pt x="945" y="206"/>
                  </a:lnTo>
                  <a:lnTo>
                    <a:pt x="919" y="234"/>
                  </a:lnTo>
                  <a:lnTo>
                    <a:pt x="892" y="262"/>
                  </a:lnTo>
                  <a:lnTo>
                    <a:pt x="867" y="287"/>
                  </a:lnTo>
                  <a:lnTo>
                    <a:pt x="843" y="312"/>
                  </a:lnTo>
                  <a:lnTo>
                    <a:pt x="820" y="335"/>
                  </a:lnTo>
                  <a:lnTo>
                    <a:pt x="788" y="366"/>
                  </a:lnTo>
                  <a:lnTo>
                    <a:pt x="758" y="399"/>
                  </a:lnTo>
                  <a:lnTo>
                    <a:pt x="730" y="431"/>
                  </a:lnTo>
                  <a:lnTo>
                    <a:pt x="702" y="464"/>
                  </a:lnTo>
                  <a:lnTo>
                    <a:pt x="675" y="498"/>
                  </a:lnTo>
                  <a:lnTo>
                    <a:pt x="648" y="532"/>
                  </a:lnTo>
                  <a:lnTo>
                    <a:pt x="622" y="566"/>
                  </a:lnTo>
                  <a:lnTo>
                    <a:pt x="597" y="600"/>
                  </a:lnTo>
                  <a:lnTo>
                    <a:pt x="572" y="635"/>
                  </a:lnTo>
                  <a:lnTo>
                    <a:pt x="548" y="671"/>
                  </a:lnTo>
                  <a:lnTo>
                    <a:pt x="523" y="705"/>
                  </a:lnTo>
                  <a:lnTo>
                    <a:pt x="498" y="741"/>
                  </a:lnTo>
                  <a:lnTo>
                    <a:pt x="474" y="775"/>
                  </a:lnTo>
                  <a:lnTo>
                    <a:pt x="450" y="811"/>
                  </a:lnTo>
                  <a:lnTo>
                    <a:pt x="425" y="847"/>
                  </a:lnTo>
                  <a:lnTo>
                    <a:pt x="401" y="881"/>
                  </a:lnTo>
                  <a:lnTo>
                    <a:pt x="392" y="866"/>
                  </a:lnTo>
                  <a:lnTo>
                    <a:pt x="380" y="849"/>
                  </a:lnTo>
                  <a:lnTo>
                    <a:pt x="368" y="831"/>
                  </a:lnTo>
                  <a:lnTo>
                    <a:pt x="353" y="811"/>
                  </a:lnTo>
                  <a:lnTo>
                    <a:pt x="337" y="790"/>
                  </a:lnTo>
                  <a:lnTo>
                    <a:pt x="320" y="768"/>
                  </a:lnTo>
                  <a:lnTo>
                    <a:pt x="302" y="747"/>
                  </a:lnTo>
                  <a:lnTo>
                    <a:pt x="285" y="724"/>
                  </a:lnTo>
                  <a:lnTo>
                    <a:pt x="266" y="702"/>
                  </a:lnTo>
                  <a:lnTo>
                    <a:pt x="249" y="680"/>
                  </a:lnTo>
                  <a:lnTo>
                    <a:pt x="232" y="658"/>
                  </a:lnTo>
                  <a:lnTo>
                    <a:pt x="214" y="637"/>
                  </a:lnTo>
                  <a:lnTo>
                    <a:pt x="198" y="619"/>
                  </a:lnTo>
                  <a:lnTo>
                    <a:pt x="184" y="600"/>
                  </a:lnTo>
                  <a:lnTo>
                    <a:pt x="172" y="584"/>
                  </a:lnTo>
                  <a:lnTo>
                    <a:pt x="160" y="570"/>
                  </a:lnTo>
                  <a:lnTo>
                    <a:pt x="153" y="582"/>
                  </a:lnTo>
                  <a:lnTo>
                    <a:pt x="136" y="612"/>
                  </a:lnTo>
                  <a:lnTo>
                    <a:pt x="110" y="654"/>
                  </a:lnTo>
                  <a:lnTo>
                    <a:pt x="81" y="703"/>
                  </a:lnTo>
                  <a:lnTo>
                    <a:pt x="51" y="751"/>
                  </a:lnTo>
                  <a:lnTo>
                    <a:pt x="25" y="794"/>
                  </a:lnTo>
                  <a:lnTo>
                    <a:pt x="7" y="824"/>
                  </a:lnTo>
                  <a:lnTo>
                    <a:pt x="0" y="835"/>
                  </a:lnTo>
                  <a:lnTo>
                    <a:pt x="19" y="862"/>
                  </a:lnTo>
                  <a:lnTo>
                    <a:pt x="40" y="892"/>
                  </a:lnTo>
                  <a:lnTo>
                    <a:pt x="66" y="925"/>
                  </a:lnTo>
                  <a:lnTo>
                    <a:pt x="92" y="962"/>
                  </a:lnTo>
                  <a:lnTo>
                    <a:pt x="120" y="1000"/>
                  </a:lnTo>
                  <a:lnTo>
                    <a:pt x="150" y="1039"/>
                  </a:lnTo>
                  <a:lnTo>
                    <a:pt x="180" y="1078"/>
                  </a:lnTo>
                  <a:lnTo>
                    <a:pt x="210" y="1117"/>
                  </a:lnTo>
                  <a:lnTo>
                    <a:pt x="239" y="1154"/>
                  </a:lnTo>
                  <a:lnTo>
                    <a:pt x="267" y="1189"/>
                  </a:lnTo>
                  <a:lnTo>
                    <a:pt x="294" y="1221"/>
                  </a:lnTo>
                  <a:lnTo>
                    <a:pt x="319" y="1249"/>
                  </a:lnTo>
                  <a:lnTo>
                    <a:pt x="341" y="1272"/>
                  </a:lnTo>
                  <a:lnTo>
                    <a:pt x="361" y="1289"/>
                  </a:lnTo>
                  <a:lnTo>
                    <a:pt x="376" y="1301"/>
                  </a:lnTo>
                  <a:lnTo>
                    <a:pt x="387" y="1304"/>
                  </a:lnTo>
                  <a:lnTo>
                    <a:pt x="395" y="1304"/>
                  </a:lnTo>
                  <a:lnTo>
                    <a:pt x="401" y="1302"/>
                  </a:lnTo>
                  <a:lnTo>
                    <a:pt x="410" y="1294"/>
                  </a:lnTo>
                  <a:lnTo>
                    <a:pt x="423" y="1282"/>
                  </a:lnTo>
                  <a:lnTo>
                    <a:pt x="438" y="1265"/>
                  </a:lnTo>
                  <a:lnTo>
                    <a:pt x="456" y="1244"/>
                  </a:lnTo>
                  <a:lnTo>
                    <a:pt x="478" y="1220"/>
                  </a:lnTo>
                  <a:lnTo>
                    <a:pt x="503" y="1192"/>
                  </a:lnTo>
                  <a:lnTo>
                    <a:pt x="529" y="1161"/>
                  </a:lnTo>
                  <a:lnTo>
                    <a:pt x="558" y="1127"/>
                  </a:lnTo>
                  <a:lnTo>
                    <a:pt x="588" y="1090"/>
                  </a:lnTo>
                  <a:lnTo>
                    <a:pt x="620" y="1051"/>
                  </a:lnTo>
                  <a:lnTo>
                    <a:pt x="655" y="1009"/>
                  </a:lnTo>
                  <a:lnTo>
                    <a:pt x="690" y="965"/>
                  </a:lnTo>
                  <a:lnTo>
                    <a:pt x="727" y="921"/>
                  </a:lnTo>
                  <a:lnTo>
                    <a:pt x="765" y="874"/>
                  </a:lnTo>
                  <a:lnTo>
                    <a:pt x="805" y="827"/>
                  </a:lnTo>
                  <a:lnTo>
                    <a:pt x="844" y="780"/>
                  </a:lnTo>
                  <a:lnTo>
                    <a:pt x="884" y="732"/>
                  </a:lnTo>
                  <a:lnTo>
                    <a:pt x="924" y="682"/>
                  </a:lnTo>
                  <a:lnTo>
                    <a:pt x="965" y="634"/>
                  </a:lnTo>
                  <a:lnTo>
                    <a:pt x="1005" y="585"/>
                  </a:lnTo>
                  <a:lnTo>
                    <a:pt x="1045" y="538"/>
                  </a:lnTo>
                  <a:lnTo>
                    <a:pt x="1086" y="492"/>
                  </a:lnTo>
                  <a:lnTo>
                    <a:pt x="1125" y="446"/>
                  </a:lnTo>
                  <a:lnTo>
                    <a:pt x="1163" y="402"/>
                  </a:lnTo>
                  <a:lnTo>
                    <a:pt x="1201" y="360"/>
                  </a:lnTo>
                  <a:lnTo>
                    <a:pt x="1238" y="320"/>
                  </a:lnTo>
                  <a:lnTo>
                    <a:pt x="1272" y="282"/>
                  </a:lnTo>
                  <a:lnTo>
                    <a:pt x="1306" y="247"/>
                  </a:lnTo>
                  <a:lnTo>
                    <a:pt x="1337" y="214"/>
                  </a:lnTo>
                  <a:lnTo>
                    <a:pt x="1367" y="184"/>
                  </a:lnTo>
                  <a:lnTo>
                    <a:pt x="1395" y="159"/>
                  </a:lnTo>
                  <a:lnTo>
                    <a:pt x="1141"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p>
              <a:endParaRPr lang="en-US"/>
            </a:p>
          </p:txBody>
        </p:sp>
        <p:sp>
          <p:nvSpPr>
            <p:cNvPr id="6" name="Freeform 196"/>
            <p:cNvSpPr>
              <a:spLocks/>
            </p:cNvSpPr>
            <p:nvPr/>
          </p:nvSpPr>
          <p:spPr bwMode="auto">
            <a:xfrm>
              <a:off x="1844" y="1821"/>
              <a:ext cx="473" cy="463"/>
            </a:xfrm>
            <a:custGeom>
              <a:avLst/>
              <a:gdLst/>
              <a:ahLst/>
              <a:cxnLst>
                <a:cxn ang="0">
                  <a:pos x="1139" y="2"/>
                </a:cxn>
                <a:cxn ang="0">
                  <a:pos x="1121" y="21"/>
                </a:cxn>
                <a:cxn ang="0">
                  <a:pos x="1090" y="54"/>
                </a:cxn>
                <a:cxn ang="0">
                  <a:pos x="1048" y="99"/>
                </a:cxn>
                <a:cxn ang="0">
                  <a:pos x="998" y="151"/>
                </a:cxn>
                <a:cxn ang="0">
                  <a:pos x="945" y="206"/>
                </a:cxn>
                <a:cxn ang="0">
                  <a:pos x="892" y="262"/>
                </a:cxn>
                <a:cxn ang="0">
                  <a:pos x="843" y="312"/>
                </a:cxn>
                <a:cxn ang="0">
                  <a:pos x="788" y="366"/>
                </a:cxn>
                <a:cxn ang="0">
                  <a:pos x="730" y="431"/>
                </a:cxn>
                <a:cxn ang="0">
                  <a:pos x="675" y="498"/>
                </a:cxn>
                <a:cxn ang="0">
                  <a:pos x="622" y="566"/>
                </a:cxn>
                <a:cxn ang="0">
                  <a:pos x="572" y="635"/>
                </a:cxn>
                <a:cxn ang="0">
                  <a:pos x="523" y="705"/>
                </a:cxn>
                <a:cxn ang="0">
                  <a:pos x="474" y="775"/>
                </a:cxn>
                <a:cxn ang="0">
                  <a:pos x="425" y="847"/>
                </a:cxn>
                <a:cxn ang="0">
                  <a:pos x="392" y="866"/>
                </a:cxn>
                <a:cxn ang="0">
                  <a:pos x="368" y="831"/>
                </a:cxn>
                <a:cxn ang="0">
                  <a:pos x="337" y="790"/>
                </a:cxn>
                <a:cxn ang="0">
                  <a:pos x="302" y="747"/>
                </a:cxn>
                <a:cxn ang="0">
                  <a:pos x="266" y="702"/>
                </a:cxn>
                <a:cxn ang="0">
                  <a:pos x="232" y="658"/>
                </a:cxn>
                <a:cxn ang="0">
                  <a:pos x="198" y="619"/>
                </a:cxn>
                <a:cxn ang="0">
                  <a:pos x="172" y="584"/>
                </a:cxn>
                <a:cxn ang="0">
                  <a:pos x="153" y="582"/>
                </a:cxn>
                <a:cxn ang="0">
                  <a:pos x="110" y="654"/>
                </a:cxn>
                <a:cxn ang="0">
                  <a:pos x="51" y="751"/>
                </a:cxn>
                <a:cxn ang="0">
                  <a:pos x="7" y="824"/>
                </a:cxn>
                <a:cxn ang="0">
                  <a:pos x="19" y="862"/>
                </a:cxn>
                <a:cxn ang="0">
                  <a:pos x="66" y="925"/>
                </a:cxn>
                <a:cxn ang="0">
                  <a:pos x="120" y="1000"/>
                </a:cxn>
                <a:cxn ang="0">
                  <a:pos x="180" y="1078"/>
                </a:cxn>
                <a:cxn ang="0">
                  <a:pos x="239" y="1154"/>
                </a:cxn>
                <a:cxn ang="0">
                  <a:pos x="294" y="1221"/>
                </a:cxn>
                <a:cxn ang="0">
                  <a:pos x="341" y="1272"/>
                </a:cxn>
                <a:cxn ang="0">
                  <a:pos x="376" y="1301"/>
                </a:cxn>
                <a:cxn ang="0">
                  <a:pos x="395" y="1304"/>
                </a:cxn>
                <a:cxn ang="0">
                  <a:pos x="410" y="1294"/>
                </a:cxn>
                <a:cxn ang="0">
                  <a:pos x="438" y="1265"/>
                </a:cxn>
                <a:cxn ang="0">
                  <a:pos x="478" y="1220"/>
                </a:cxn>
                <a:cxn ang="0">
                  <a:pos x="529" y="1161"/>
                </a:cxn>
                <a:cxn ang="0">
                  <a:pos x="588" y="1090"/>
                </a:cxn>
                <a:cxn ang="0">
                  <a:pos x="655" y="1009"/>
                </a:cxn>
                <a:cxn ang="0">
                  <a:pos x="727" y="921"/>
                </a:cxn>
                <a:cxn ang="0">
                  <a:pos x="805" y="827"/>
                </a:cxn>
                <a:cxn ang="0">
                  <a:pos x="884" y="732"/>
                </a:cxn>
                <a:cxn ang="0">
                  <a:pos x="965" y="634"/>
                </a:cxn>
                <a:cxn ang="0">
                  <a:pos x="1045" y="538"/>
                </a:cxn>
                <a:cxn ang="0">
                  <a:pos x="1125" y="446"/>
                </a:cxn>
                <a:cxn ang="0">
                  <a:pos x="1201" y="360"/>
                </a:cxn>
                <a:cxn ang="0">
                  <a:pos x="1272" y="282"/>
                </a:cxn>
                <a:cxn ang="0">
                  <a:pos x="1337" y="214"/>
                </a:cxn>
                <a:cxn ang="0">
                  <a:pos x="1395" y="159"/>
                </a:cxn>
              </a:cxnLst>
              <a:rect l="0" t="0" r="r" b="b"/>
              <a:pathLst>
                <a:path w="1395" h="1304">
                  <a:moveTo>
                    <a:pt x="1141" y="0"/>
                  </a:moveTo>
                  <a:lnTo>
                    <a:pt x="1139" y="2"/>
                  </a:lnTo>
                  <a:lnTo>
                    <a:pt x="1132" y="9"/>
                  </a:lnTo>
                  <a:lnTo>
                    <a:pt x="1121" y="21"/>
                  </a:lnTo>
                  <a:lnTo>
                    <a:pt x="1108" y="36"/>
                  </a:lnTo>
                  <a:lnTo>
                    <a:pt x="1090" y="54"/>
                  </a:lnTo>
                  <a:lnTo>
                    <a:pt x="1070" y="75"/>
                  </a:lnTo>
                  <a:lnTo>
                    <a:pt x="1048" y="99"/>
                  </a:lnTo>
                  <a:lnTo>
                    <a:pt x="1023" y="125"/>
                  </a:lnTo>
                  <a:lnTo>
                    <a:pt x="998" y="151"/>
                  </a:lnTo>
                  <a:lnTo>
                    <a:pt x="973" y="179"/>
                  </a:lnTo>
                  <a:lnTo>
                    <a:pt x="945" y="206"/>
                  </a:lnTo>
                  <a:lnTo>
                    <a:pt x="919" y="234"/>
                  </a:lnTo>
                  <a:lnTo>
                    <a:pt x="892" y="262"/>
                  </a:lnTo>
                  <a:lnTo>
                    <a:pt x="867" y="287"/>
                  </a:lnTo>
                  <a:lnTo>
                    <a:pt x="843" y="312"/>
                  </a:lnTo>
                  <a:lnTo>
                    <a:pt x="820" y="335"/>
                  </a:lnTo>
                  <a:lnTo>
                    <a:pt x="788" y="366"/>
                  </a:lnTo>
                  <a:lnTo>
                    <a:pt x="758" y="399"/>
                  </a:lnTo>
                  <a:lnTo>
                    <a:pt x="730" y="431"/>
                  </a:lnTo>
                  <a:lnTo>
                    <a:pt x="702" y="464"/>
                  </a:lnTo>
                  <a:lnTo>
                    <a:pt x="675" y="498"/>
                  </a:lnTo>
                  <a:lnTo>
                    <a:pt x="648" y="532"/>
                  </a:lnTo>
                  <a:lnTo>
                    <a:pt x="622" y="566"/>
                  </a:lnTo>
                  <a:lnTo>
                    <a:pt x="597" y="600"/>
                  </a:lnTo>
                  <a:lnTo>
                    <a:pt x="572" y="635"/>
                  </a:lnTo>
                  <a:lnTo>
                    <a:pt x="548" y="671"/>
                  </a:lnTo>
                  <a:lnTo>
                    <a:pt x="523" y="705"/>
                  </a:lnTo>
                  <a:lnTo>
                    <a:pt x="498" y="741"/>
                  </a:lnTo>
                  <a:lnTo>
                    <a:pt x="474" y="775"/>
                  </a:lnTo>
                  <a:lnTo>
                    <a:pt x="450" y="811"/>
                  </a:lnTo>
                  <a:lnTo>
                    <a:pt x="425" y="847"/>
                  </a:lnTo>
                  <a:lnTo>
                    <a:pt x="401" y="881"/>
                  </a:lnTo>
                  <a:lnTo>
                    <a:pt x="392" y="866"/>
                  </a:lnTo>
                  <a:lnTo>
                    <a:pt x="380" y="849"/>
                  </a:lnTo>
                  <a:lnTo>
                    <a:pt x="368" y="831"/>
                  </a:lnTo>
                  <a:lnTo>
                    <a:pt x="353" y="811"/>
                  </a:lnTo>
                  <a:lnTo>
                    <a:pt x="337" y="790"/>
                  </a:lnTo>
                  <a:lnTo>
                    <a:pt x="320" y="768"/>
                  </a:lnTo>
                  <a:lnTo>
                    <a:pt x="302" y="747"/>
                  </a:lnTo>
                  <a:lnTo>
                    <a:pt x="285" y="724"/>
                  </a:lnTo>
                  <a:lnTo>
                    <a:pt x="266" y="702"/>
                  </a:lnTo>
                  <a:lnTo>
                    <a:pt x="249" y="680"/>
                  </a:lnTo>
                  <a:lnTo>
                    <a:pt x="232" y="658"/>
                  </a:lnTo>
                  <a:lnTo>
                    <a:pt x="214" y="637"/>
                  </a:lnTo>
                  <a:lnTo>
                    <a:pt x="198" y="619"/>
                  </a:lnTo>
                  <a:lnTo>
                    <a:pt x="184" y="600"/>
                  </a:lnTo>
                  <a:lnTo>
                    <a:pt x="172" y="584"/>
                  </a:lnTo>
                  <a:lnTo>
                    <a:pt x="160" y="570"/>
                  </a:lnTo>
                  <a:lnTo>
                    <a:pt x="153" y="582"/>
                  </a:lnTo>
                  <a:lnTo>
                    <a:pt x="136" y="612"/>
                  </a:lnTo>
                  <a:lnTo>
                    <a:pt x="110" y="654"/>
                  </a:lnTo>
                  <a:lnTo>
                    <a:pt x="81" y="703"/>
                  </a:lnTo>
                  <a:lnTo>
                    <a:pt x="51" y="751"/>
                  </a:lnTo>
                  <a:lnTo>
                    <a:pt x="25" y="794"/>
                  </a:lnTo>
                  <a:lnTo>
                    <a:pt x="7" y="824"/>
                  </a:lnTo>
                  <a:lnTo>
                    <a:pt x="0" y="835"/>
                  </a:lnTo>
                  <a:lnTo>
                    <a:pt x="19" y="862"/>
                  </a:lnTo>
                  <a:lnTo>
                    <a:pt x="40" y="892"/>
                  </a:lnTo>
                  <a:lnTo>
                    <a:pt x="66" y="925"/>
                  </a:lnTo>
                  <a:lnTo>
                    <a:pt x="92" y="962"/>
                  </a:lnTo>
                  <a:lnTo>
                    <a:pt x="120" y="1000"/>
                  </a:lnTo>
                  <a:lnTo>
                    <a:pt x="150" y="1039"/>
                  </a:lnTo>
                  <a:lnTo>
                    <a:pt x="180" y="1078"/>
                  </a:lnTo>
                  <a:lnTo>
                    <a:pt x="210" y="1117"/>
                  </a:lnTo>
                  <a:lnTo>
                    <a:pt x="239" y="1154"/>
                  </a:lnTo>
                  <a:lnTo>
                    <a:pt x="267" y="1189"/>
                  </a:lnTo>
                  <a:lnTo>
                    <a:pt x="294" y="1221"/>
                  </a:lnTo>
                  <a:lnTo>
                    <a:pt x="319" y="1249"/>
                  </a:lnTo>
                  <a:lnTo>
                    <a:pt x="341" y="1272"/>
                  </a:lnTo>
                  <a:lnTo>
                    <a:pt x="361" y="1289"/>
                  </a:lnTo>
                  <a:lnTo>
                    <a:pt x="376" y="1301"/>
                  </a:lnTo>
                  <a:lnTo>
                    <a:pt x="387" y="1304"/>
                  </a:lnTo>
                  <a:lnTo>
                    <a:pt x="395" y="1304"/>
                  </a:lnTo>
                  <a:lnTo>
                    <a:pt x="401" y="1302"/>
                  </a:lnTo>
                  <a:lnTo>
                    <a:pt x="410" y="1294"/>
                  </a:lnTo>
                  <a:lnTo>
                    <a:pt x="423" y="1282"/>
                  </a:lnTo>
                  <a:lnTo>
                    <a:pt x="438" y="1265"/>
                  </a:lnTo>
                  <a:lnTo>
                    <a:pt x="456" y="1244"/>
                  </a:lnTo>
                  <a:lnTo>
                    <a:pt x="478" y="1220"/>
                  </a:lnTo>
                  <a:lnTo>
                    <a:pt x="503" y="1192"/>
                  </a:lnTo>
                  <a:lnTo>
                    <a:pt x="529" y="1161"/>
                  </a:lnTo>
                  <a:lnTo>
                    <a:pt x="558" y="1127"/>
                  </a:lnTo>
                  <a:lnTo>
                    <a:pt x="588" y="1090"/>
                  </a:lnTo>
                  <a:lnTo>
                    <a:pt x="620" y="1051"/>
                  </a:lnTo>
                  <a:lnTo>
                    <a:pt x="655" y="1009"/>
                  </a:lnTo>
                  <a:lnTo>
                    <a:pt x="690" y="965"/>
                  </a:lnTo>
                  <a:lnTo>
                    <a:pt x="727" y="921"/>
                  </a:lnTo>
                  <a:lnTo>
                    <a:pt x="765" y="874"/>
                  </a:lnTo>
                  <a:lnTo>
                    <a:pt x="805" y="827"/>
                  </a:lnTo>
                  <a:lnTo>
                    <a:pt x="844" y="780"/>
                  </a:lnTo>
                  <a:lnTo>
                    <a:pt x="884" y="732"/>
                  </a:lnTo>
                  <a:lnTo>
                    <a:pt x="924" y="682"/>
                  </a:lnTo>
                  <a:lnTo>
                    <a:pt x="965" y="634"/>
                  </a:lnTo>
                  <a:lnTo>
                    <a:pt x="1005" y="585"/>
                  </a:lnTo>
                  <a:lnTo>
                    <a:pt x="1045" y="538"/>
                  </a:lnTo>
                  <a:lnTo>
                    <a:pt x="1086" y="492"/>
                  </a:lnTo>
                  <a:lnTo>
                    <a:pt x="1125" y="446"/>
                  </a:lnTo>
                  <a:lnTo>
                    <a:pt x="1163" y="402"/>
                  </a:lnTo>
                  <a:lnTo>
                    <a:pt x="1201" y="360"/>
                  </a:lnTo>
                  <a:lnTo>
                    <a:pt x="1238" y="320"/>
                  </a:lnTo>
                  <a:lnTo>
                    <a:pt x="1272" y="282"/>
                  </a:lnTo>
                  <a:lnTo>
                    <a:pt x="1306" y="247"/>
                  </a:lnTo>
                  <a:lnTo>
                    <a:pt x="1337" y="214"/>
                  </a:lnTo>
                  <a:lnTo>
                    <a:pt x="1367" y="184"/>
                  </a:lnTo>
                  <a:lnTo>
                    <a:pt x="1395" y="159"/>
                  </a:lnTo>
                  <a:lnTo>
                    <a:pt x="1141"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p>
              <a:pPr>
                <a:defRPr/>
              </a:pPr>
              <a:endParaRPr lang="en-US">
                <a:latin typeface="Segoe Semibold" pitchFamily="34" charset="0"/>
              </a:endParaRPr>
            </a:p>
          </p:txBody>
        </p:sp>
      </p:grpSp>
      <p:grpSp>
        <p:nvGrpSpPr>
          <p:cNvPr id="7" name="Group 194"/>
          <p:cNvGrpSpPr>
            <a:grpSpLocks/>
          </p:cNvGrpSpPr>
          <p:nvPr/>
        </p:nvGrpSpPr>
        <p:grpSpPr bwMode="auto">
          <a:xfrm>
            <a:off x="260350" y="1828800"/>
            <a:ext cx="533400" cy="572029"/>
            <a:chOff x="1844" y="1821"/>
            <a:chExt cx="545" cy="463"/>
          </a:xfrm>
        </p:grpSpPr>
        <p:sp>
          <p:nvSpPr>
            <p:cNvPr id="8" name="Freeform 195"/>
            <p:cNvSpPr>
              <a:spLocks/>
            </p:cNvSpPr>
            <p:nvPr/>
          </p:nvSpPr>
          <p:spPr bwMode="auto">
            <a:xfrm>
              <a:off x="1881" y="1849"/>
              <a:ext cx="508" cy="409"/>
            </a:xfrm>
            <a:custGeom>
              <a:avLst/>
              <a:gdLst>
                <a:gd name="T0" fmla="*/ 0 w 1395"/>
                <a:gd name="T1" fmla="*/ 0 h 1304"/>
                <a:gd name="T2" fmla="*/ 0 w 1395"/>
                <a:gd name="T3" fmla="*/ 0 h 1304"/>
                <a:gd name="T4" fmla="*/ 0 w 1395"/>
                <a:gd name="T5" fmla="*/ 0 h 1304"/>
                <a:gd name="T6" fmla="*/ 0 w 1395"/>
                <a:gd name="T7" fmla="*/ 0 h 1304"/>
                <a:gd name="T8" fmla="*/ 0 w 1395"/>
                <a:gd name="T9" fmla="*/ 0 h 1304"/>
                <a:gd name="T10" fmla="*/ 0 w 1395"/>
                <a:gd name="T11" fmla="*/ 0 h 1304"/>
                <a:gd name="T12" fmla="*/ 0 w 1395"/>
                <a:gd name="T13" fmla="*/ 0 h 1304"/>
                <a:gd name="T14" fmla="*/ 0 w 1395"/>
                <a:gd name="T15" fmla="*/ 0 h 1304"/>
                <a:gd name="T16" fmla="*/ 0 w 1395"/>
                <a:gd name="T17" fmla="*/ 0 h 1304"/>
                <a:gd name="T18" fmla="*/ 0 w 1395"/>
                <a:gd name="T19" fmla="*/ 0 h 1304"/>
                <a:gd name="T20" fmla="*/ 0 w 1395"/>
                <a:gd name="T21" fmla="*/ 0 h 1304"/>
                <a:gd name="T22" fmla="*/ 0 w 1395"/>
                <a:gd name="T23" fmla="*/ 0 h 1304"/>
                <a:gd name="T24" fmla="*/ 0 w 1395"/>
                <a:gd name="T25" fmla="*/ 0 h 1304"/>
                <a:gd name="T26" fmla="*/ 0 w 1395"/>
                <a:gd name="T27" fmla="*/ 0 h 1304"/>
                <a:gd name="T28" fmla="*/ 0 w 1395"/>
                <a:gd name="T29" fmla="*/ 0 h 1304"/>
                <a:gd name="T30" fmla="*/ 0 w 1395"/>
                <a:gd name="T31" fmla="*/ 0 h 1304"/>
                <a:gd name="T32" fmla="*/ 0 w 1395"/>
                <a:gd name="T33" fmla="*/ 0 h 1304"/>
                <a:gd name="T34" fmla="*/ 0 w 1395"/>
                <a:gd name="T35" fmla="*/ 0 h 1304"/>
                <a:gd name="T36" fmla="*/ 0 w 1395"/>
                <a:gd name="T37" fmla="*/ 0 h 1304"/>
                <a:gd name="T38" fmla="*/ 0 w 1395"/>
                <a:gd name="T39" fmla="*/ 0 h 1304"/>
                <a:gd name="T40" fmla="*/ 0 w 1395"/>
                <a:gd name="T41" fmla="*/ 0 h 1304"/>
                <a:gd name="T42" fmla="*/ 0 w 1395"/>
                <a:gd name="T43" fmla="*/ 0 h 1304"/>
                <a:gd name="T44" fmla="*/ 0 w 1395"/>
                <a:gd name="T45" fmla="*/ 0 h 1304"/>
                <a:gd name="T46" fmla="*/ 0 w 1395"/>
                <a:gd name="T47" fmla="*/ 0 h 1304"/>
                <a:gd name="T48" fmla="*/ 0 w 1395"/>
                <a:gd name="T49" fmla="*/ 0 h 1304"/>
                <a:gd name="T50" fmla="*/ 0 w 1395"/>
                <a:gd name="T51" fmla="*/ 0 h 1304"/>
                <a:gd name="T52" fmla="*/ 0 w 1395"/>
                <a:gd name="T53" fmla="*/ 0 h 1304"/>
                <a:gd name="T54" fmla="*/ 0 w 1395"/>
                <a:gd name="T55" fmla="*/ 0 h 1304"/>
                <a:gd name="T56" fmla="*/ 0 w 1395"/>
                <a:gd name="T57" fmla="*/ 0 h 1304"/>
                <a:gd name="T58" fmla="*/ 0 w 1395"/>
                <a:gd name="T59" fmla="*/ 0 h 1304"/>
                <a:gd name="T60" fmla="*/ 0 w 1395"/>
                <a:gd name="T61" fmla="*/ 0 h 1304"/>
                <a:gd name="T62" fmla="*/ 0 w 1395"/>
                <a:gd name="T63" fmla="*/ 0 h 1304"/>
                <a:gd name="T64" fmla="*/ 0 w 1395"/>
                <a:gd name="T65" fmla="*/ 0 h 1304"/>
                <a:gd name="T66" fmla="*/ 0 w 1395"/>
                <a:gd name="T67" fmla="*/ 0 h 1304"/>
                <a:gd name="T68" fmla="*/ 0 w 1395"/>
                <a:gd name="T69" fmla="*/ 0 h 1304"/>
                <a:gd name="T70" fmla="*/ 0 w 1395"/>
                <a:gd name="T71" fmla="*/ 0 h 1304"/>
                <a:gd name="T72" fmla="*/ 0 w 1395"/>
                <a:gd name="T73" fmla="*/ 0 h 1304"/>
                <a:gd name="T74" fmla="*/ 0 w 1395"/>
                <a:gd name="T75" fmla="*/ 0 h 1304"/>
                <a:gd name="T76" fmla="*/ 0 w 1395"/>
                <a:gd name="T77" fmla="*/ 0 h 1304"/>
                <a:gd name="T78" fmla="*/ 0 w 1395"/>
                <a:gd name="T79" fmla="*/ 0 h 1304"/>
                <a:gd name="T80" fmla="*/ 0 w 1395"/>
                <a:gd name="T81" fmla="*/ 0 h 1304"/>
                <a:gd name="T82" fmla="*/ 0 w 1395"/>
                <a:gd name="T83" fmla="*/ 0 h 1304"/>
                <a:gd name="T84" fmla="*/ 0 w 1395"/>
                <a:gd name="T85" fmla="*/ 0 h 1304"/>
                <a:gd name="T86" fmla="*/ 0 w 1395"/>
                <a:gd name="T87" fmla="*/ 0 h 1304"/>
                <a:gd name="T88" fmla="*/ 0 w 1395"/>
                <a:gd name="T89" fmla="*/ 0 h 1304"/>
                <a:gd name="T90" fmla="*/ 0 w 1395"/>
                <a:gd name="T91" fmla="*/ 0 h 1304"/>
                <a:gd name="T92" fmla="*/ 0 w 1395"/>
                <a:gd name="T93" fmla="*/ 0 h 1304"/>
                <a:gd name="T94" fmla="*/ 0 w 1395"/>
                <a:gd name="T95" fmla="*/ 0 h 1304"/>
                <a:gd name="T96" fmla="*/ 0 w 1395"/>
                <a:gd name="T97" fmla="*/ 0 h 1304"/>
                <a:gd name="T98" fmla="*/ 0 w 1395"/>
                <a:gd name="T99" fmla="*/ 0 h 1304"/>
                <a:gd name="T100" fmla="*/ 0 w 1395"/>
                <a:gd name="T101" fmla="*/ 0 h 1304"/>
                <a:gd name="T102" fmla="*/ 0 w 1395"/>
                <a:gd name="T103" fmla="*/ 0 h 1304"/>
                <a:gd name="T104" fmla="*/ 0 w 1395"/>
                <a:gd name="T105" fmla="*/ 0 h 13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95"/>
                <a:gd name="T160" fmla="*/ 0 h 1304"/>
                <a:gd name="T161" fmla="*/ 1395 w 1395"/>
                <a:gd name="T162" fmla="*/ 1304 h 130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95" h="1304">
                  <a:moveTo>
                    <a:pt x="1141" y="0"/>
                  </a:moveTo>
                  <a:lnTo>
                    <a:pt x="1139" y="2"/>
                  </a:lnTo>
                  <a:lnTo>
                    <a:pt x="1132" y="9"/>
                  </a:lnTo>
                  <a:lnTo>
                    <a:pt x="1121" y="21"/>
                  </a:lnTo>
                  <a:lnTo>
                    <a:pt x="1108" y="36"/>
                  </a:lnTo>
                  <a:lnTo>
                    <a:pt x="1090" y="54"/>
                  </a:lnTo>
                  <a:lnTo>
                    <a:pt x="1070" y="75"/>
                  </a:lnTo>
                  <a:lnTo>
                    <a:pt x="1048" y="99"/>
                  </a:lnTo>
                  <a:lnTo>
                    <a:pt x="1023" y="125"/>
                  </a:lnTo>
                  <a:lnTo>
                    <a:pt x="998" y="151"/>
                  </a:lnTo>
                  <a:lnTo>
                    <a:pt x="973" y="179"/>
                  </a:lnTo>
                  <a:lnTo>
                    <a:pt x="945" y="206"/>
                  </a:lnTo>
                  <a:lnTo>
                    <a:pt x="919" y="234"/>
                  </a:lnTo>
                  <a:lnTo>
                    <a:pt x="892" y="262"/>
                  </a:lnTo>
                  <a:lnTo>
                    <a:pt x="867" y="287"/>
                  </a:lnTo>
                  <a:lnTo>
                    <a:pt x="843" y="312"/>
                  </a:lnTo>
                  <a:lnTo>
                    <a:pt x="820" y="335"/>
                  </a:lnTo>
                  <a:lnTo>
                    <a:pt x="788" y="366"/>
                  </a:lnTo>
                  <a:lnTo>
                    <a:pt x="758" y="399"/>
                  </a:lnTo>
                  <a:lnTo>
                    <a:pt x="730" y="431"/>
                  </a:lnTo>
                  <a:lnTo>
                    <a:pt x="702" y="464"/>
                  </a:lnTo>
                  <a:lnTo>
                    <a:pt x="675" y="498"/>
                  </a:lnTo>
                  <a:lnTo>
                    <a:pt x="648" y="532"/>
                  </a:lnTo>
                  <a:lnTo>
                    <a:pt x="622" y="566"/>
                  </a:lnTo>
                  <a:lnTo>
                    <a:pt x="597" y="600"/>
                  </a:lnTo>
                  <a:lnTo>
                    <a:pt x="572" y="635"/>
                  </a:lnTo>
                  <a:lnTo>
                    <a:pt x="548" y="671"/>
                  </a:lnTo>
                  <a:lnTo>
                    <a:pt x="523" y="705"/>
                  </a:lnTo>
                  <a:lnTo>
                    <a:pt x="498" y="741"/>
                  </a:lnTo>
                  <a:lnTo>
                    <a:pt x="474" y="775"/>
                  </a:lnTo>
                  <a:lnTo>
                    <a:pt x="450" y="811"/>
                  </a:lnTo>
                  <a:lnTo>
                    <a:pt x="425" y="847"/>
                  </a:lnTo>
                  <a:lnTo>
                    <a:pt x="401" y="881"/>
                  </a:lnTo>
                  <a:lnTo>
                    <a:pt x="392" y="866"/>
                  </a:lnTo>
                  <a:lnTo>
                    <a:pt x="380" y="849"/>
                  </a:lnTo>
                  <a:lnTo>
                    <a:pt x="368" y="831"/>
                  </a:lnTo>
                  <a:lnTo>
                    <a:pt x="353" y="811"/>
                  </a:lnTo>
                  <a:lnTo>
                    <a:pt x="337" y="790"/>
                  </a:lnTo>
                  <a:lnTo>
                    <a:pt x="320" y="768"/>
                  </a:lnTo>
                  <a:lnTo>
                    <a:pt x="302" y="747"/>
                  </a:lnTo>
                  <a:lnTo>
                    <a:pt x="285" y="724"/>
                  </a:lnTo>
                  <a:lnTo>
                    <a:pt x="266" y="702"/>
                  </a:lnTo>
                  <a:lnTo>
                    <a:pt x="249" y="680"/>
                  </a:lnTo>
                  <a:lnTo>
                    <a:pt x="232" y="658"/>
                  </a:lnTo>
                  <a:lnTo>
                    <a:pt x="214" y="637"/>
                  </a:lnTo>
                  <a:lnTo>
                    <a:pt x="198" y="619"/>
                  </a:lnTo>
                  <a:lnTo>
                    <a:pt x="184" y="600"/>
                  </a:lnTo>
                  <a:lnTo>
                    <a:pt x="172" y="584"/>
                  </a:lnTo>
                  <a:lnTo>
                    <a:pt x="160" y="570"/>
                  </a:lnTo>
                  <a:lnTo>
                    <a:pt x="153" y="582"/>
                  </a:lnTo>
                  <a:lnTo>
                    <a:pt x="136" y="612"/>
                  </a:lnTo>
                  <a:lnTo>
                    <a:pt x="110" y="654"/>
                  </a:lnTo>
                  <a:lnTo>
                    <a:pt x="81" y="703"/>
                  </a:lnTo>
                  <a:lnTo>
                    <a:pt x="51" y="751"/>
                  </a:lnTo>
                  <a:lnTo>
                    <a:pt x="25" y="794"/>
                  </a:lnTo>
                  <a:lnTo>
                    <a:pt x="7" y="824"/>
                  </a:lnTo>
                  <a:lnTo>
                    <a:pt x="0" y="835"/>
                  </a:lnTo>
                  <a:lnTo>
                    <a:pt x="19" y="862"/>
                  </a:lnTo>
                  <a:lnTo>
                    <a:pt x="40" y="892"/>
                  </a:lnTo>
                  <a:lnTo>
                    <a:pt x="66" y="925"/>
                  </a:lnTo>
                  <a:lnTo>
                    <a:pt x="92" y="962"/>
                  </a:lnTo>
                  <a:lnTo>
                    <a:pt x="120" y="1000"/>
                  </a:lnTo>
                  <a:lnTo>
                    <a:pt x="150" y="1039"/>
                  </a:lnTo>
                  <a:lnTo>
                    <a:pt x="180" y="1078"/>
                  </a:lnTo>
                  <a:lnTo>
                    <a:pt x="210" y="1117"/>
                  </a:lnTo>
                  <a:lnTo>
                    <a:pt x="239" y="1154"/>
                  </a:lnTo>
                  <a:lnTo>
                    <a:pt x="267" y="1189"/>
                  </a:lnTo>
                  <a:lnTo>
                    <a:pt x="294" y="1221"/>
                  </a:lnTo>
                  <a:lnTo>
                    <a:pt x="319" y="1249"/>
                  </a:lnTo>
                  <a:lnTo>
                    <a:pt x="341" y="1272"/>
                  </a:lnTo>
                  <a:lnTo>
                    <a:pt x="361" y="1289"/>
                  </a:lnTo>
                  <a:lnTo>
                    <a:pt x="376" y="1301"/>
                  </a:lnTo>
                  <a:lnTo>
                    <a:pt x="387" y="1304"/>
                  </a:lnTo>
                  <a:lnTo>
                    <a:pt x="395" y="1304"/>
                  </a:lnTo>
                  <a:lnTo>
                    <a:pt x="401" y="1302"/>
                  </a:lnTo>
                  <a:lnTo>
                    <a:pt x="410" y="1294"/>
                  </a:lnTo>
                  <a:lnTo>
                    <a:pt x="423" y="1282"/>
                  </a:lnTo>
                  <a:lnTo>
                    <a:pt x="438" y="1265"/>
                  </a:lnTo>
                  <a:lnTo>
                    <a:pt x="456" y="1244"/>
                  </a:lnTo>
                  <a:lnTo>
                    <a:pt x="478" y="1220"/>
                  </a:lnTo>
                  <a:lnTo>
                    <a:pt x="503" y="1192"/>
                  </a:lnTo>
                  <a:lnTo>
                    <a:pt x="529" y="1161"/>
                  </a:lnTo>
                  <a:lnTo>
                    <a:pt x="558" y="1127"/>
                  </a:lnTo>
                  <a:lnTo>
                    <a:pt x="588" y="1090"/>
                  </a:lnTo>
                  <a:lnTo>
                    <a:pt x="620" y="1051"/>
                  </a:lnTo>
                  <a:lnTo>
                    <a:pt x="655" y="1009"/>
                  </a:lnTo>
                  <a:lnTo>
                    <a:pt x="690" y="965"/>
                  </a:lnTo>
                  <a:lnTo>
                    <a:pt x="727" y="921"/>
                  </a:lnTo>
                  <a:lnTo>
                    <a:pt x="765" y="874"/>
                  </a:lnTo>
                  <a:lnTo>
                    <a:pt x="805" y="827"/>
                  </a:lnTo>
                  <a:lnTo>
                    <a:pt x="844" y="780"/>
                  </a:lnTo>
                  <a:lnTo>
                    <a:pt x="884" y="732"/>
                  </a:lnTo>
                  <a:lnTo>
                    <a:pt x="924" y="682"/>
                  </a:lnTo>
                  <a:lnTo>
                    <a:pt x="965" y="634"/>
                  </a:lnTo>
                  <a:lnTo>
                    <a:pt x="1005" y="585"/>
                  </a:lnTo>
                  <a:lnTo>
                    <a:pt x="1045" y="538"/>
                  </a:lnTo>
                  <a:lnTo>
                    <a:pt x="1086" y="492"/>
                  </a:lnTo>
                  <a:lnTo>
                    <a:pt x="1125" y="446"/>
                  </a:lnTo>
                  <a:lnTo>
                    <a:pt x="1163" y="402"/>
                  </a:lnTo>
                  <a:lnTo>
                    <a:pt x="1201" y="360"/>
                  </a:lnTo>
                  <a:lnTo>
                    <a:pt x="1238" y="320"/>
                  </a:lnTo>
                  <a:lnTo>
                    <a:pt x="1272" y="282"/>
                  </a:lnTo>
                  <a:lnTo>
                    <a:pt x="1306" y="247"/>
                  </a:lnTo>
                  <a:lnTo>
                    <a:pt x="1337" y="214"/>
                  </a:lnTo>
                  <a:lnTo>
                    <a:pt x="1367" y="184"/>
                  </a:lnTo>
                  <a:lnTo>
                    <a:pt x="1395" y="159"/>
                  </a:lnTo>
                  <a:lnTo>
                    <a:pt x="1141"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p>
              <a:endParaRPr lang="en-US"/>
            </a:p>
          </p:txBody>
        </p:sp>
        <p:sp>
          <p:nvSpPr>
            <p:cNvPr id="9" name="Freeform 196"/>
            <p:cNvSpPr>
              <a:spLocks/>
            </p:cNvSpPr>
            <p:nvPr/>
          </p:nvSpPr>
          <p:spPr bwMode="auto">
            <a:xfrm>
              <a:off x="1844" y="1821"/>
              <a:ext cx="473" cy="463"/>
            </a:xfrm>
            <a:custGeom>
              <a:avLst/>
              <a:gdLst/>
              <a:ahLst/>
              <a:cxnLst>
                <a:cxn ang="0">
                  <a:pos x="1139" y="2"/>
                </a:cxn>
                <a:cxn ang="0">
                  <a:pos x="1121" y="21"/>
                </a:cxn>
                <a:cxn ang="0">
                  <a:pos x="1090" y="54"/>
                </a:cxn>
                <a:cxn ang="0">
                  <a:pos x="1048" y="99"/>
                </a:cxn>
                <a:cxn ang="0">
                  <a:pos x="998" y="151"/>
                </a:cxn>
                <a:cxn ang="0">
                  <a:pos x="945" y="206"/>
                </a:cxn>
                <a:cxn ang="0">
                  <a:pos x="892" y="262"/>
                </a:cxn>
                <a:cxn ang="0">
                  <a:pos x="843" y="312"/>
                </a:cxn>
                <a:cxn ang="0">
                  <a:pos x="788" y="366"/>
                </a:cxn>
                <a:cxn ang="0">
                  <a:pos x="730" y="431"/>
                </a:cxn>
                <a:cxn ang="0">
                  <a:pos x="675" y="498"/>
                </a:cxn>
                <a:cxn ang="0">
                  <a:pos x="622" y="566"/>
                </a:cxn>
                <a:cxn ang="0">
                  <a:pos x="572" y="635"/>
                </a:cxn>
                <a:cxn ang="0">
                  <a:pos x="523" y="705"/>
                </a:cxn>
                <a:cxn ang="0">
                  <a:pos x="474" y="775"/>
                </a:cxn>
                <a:cxn ang="0">
                  <a:pos x="425" y="847"/>
                </a:cxn>
                <a:cxn ang="0">
                  <a:pos x="392" y="866"/>
                </a:cxn>
                <a:cxn ang="0">
                  <a:pos x="368" y="831"/>
                </a:cxn>
                <a:cxn ang="0">
                  <a:pos x="337" y="790"/>
                </a:cxn>
                <a:cxn ang="0">
                  <a:pos x="302" y="747"/>
                </a:cxn>
                <a:cxn ang="0">
                  <a:pos x="266" y="702"/>
                </a:cxn>
                <a:cxn ang="0">
                  <a:pos x="232" y="658"/>
                </a:cxn>
                <a:cxn ang="0">
                  <a:pos x="198" y="619"/>
                </a:cxn>
                <a:cxn ang="0">
                  <a:pos x="172" y="584"/>
                </a:cxn>
                <a:cxn ang="0">
                  <a:pos x="153" y="582"/>
                </a:cxn>
                <a:cxn ang="0">
                  <a:pos x="110" y="654"/>
                </a:cxn>
                <a:cxn ang="0">
                  <a:pos x="51" y="751"/>
                </a:cxn>
                <a:cxn ang="0">
                  <a:pos x="7" y="824"/>
                </a:cxn>
                <a:cxn ang="0">
                  <a:pos x="19" y="862"/>
                </a:cxn>
                <a:cxn ang="0">
                  <a:pos x="66" y="925"/>
                </a:cxn>
                <a:cxn ang="0">
                  <a:pos x="120" y="1000"/>
                </a:cxn>
                <a:cxn ang="0">
                  <a:pos x="180" y="1078"/>
                </a:cxn>
                <a:cxn ang="0">
                  <a:pos x="239" y="1154"/>
                </a:cxn>
                <a:cxn ang="0">
                  <a:pos x="294" y="1221"/>
                </a:cxn>
                <a:cxn ang="0">
                  <a:pos x="341" y="1272"/>
                </a:cxn>
                <a:cxn ang="0">
                  <a:pos x="376" y="1301"/>
                </a:cxn>
                <a:cxn ang="0">
                  <a:pos x="395" y="1304"/>
                </a:cxn>
                <a:cxn ang="0">
                  <a:pos x="410" y="1294"/>
                </a:cxn>
                <a:cxn ang="0">
                  <a:pos x="438" y="1265"/>
                </a:cxn>
                <a:cxn ang="0">
                  <a:pos x="478" y="1220"/>
                </a:cxn>
                <a:cxn ang="0">
                  <a:pos x="529" y="1161"/>
                </a:cxn>
                <a:cxn ang="0">
                  <a:pos x="588" y="1090"/>
                </a:cxn>
                <a:cxn ang="0">
                  <a:pos x="655" y="1009"/>
                </a:cxn>
                <a:cxn ang="0">
                  <a:pos x="727" y="921"/>
                </a:cxn>
                <a:cxn ang="0">
                  <a:pos x="805" y="827"/>
                </a:cxn>
                <a:cxn ang="0">
                  <a:pos x="884" y="732"/>
                </a:cxn>
                <a:cxn ang="0">
                  <a:pos x="965" y="634"/>
                </a:cxn>
                <a:cxn ang="0">
                  <a:pos x="1045" y="538"/>
                </a:cxn>
                <a:cxn ang="0">
                  <a:pos x="1125" y="446"/>
                </a:cxn>
                <a:cxn ang="0">
                  <a:pos x="1201" y="360"/>
                </a:cxn>
                <a:cxn ang="0">
                  <a:pos x="1272" y="282"/>
                </a:cxn>
                <a:cxn ang="0">
                  <a:pos x="1337" y="214"/>
                </a:cxn>
                <a:cxn ang="0">
                  <a:pos x="1395" y="159"/>
                </a:cxn>
              </a:cxnLst>
              <a:rect l="0" t="0" r="r" b="b"/>
              <a:pathLst>
                <a:path w="1395" h="1304">
                  <a:moveTo>
                    <a:pt x="1141" y="0"/>
                  </a:moveTo>
                  <a:lnTo>
                    <a:pt x="1139" y="2"/>
                  </a:lnTo>
                  <a:lnTo>
                    <a:pt x="1132" y="9"/>
                  </a:lnTo>
                  <a:lnTo>
                    <a:pt x="1121" y="21"/>
                  </a:lnTo>
                  <a:lnTo>
                    <a:pt x="1108" y="36"/>
                  </a:lnTo>
                  <a:lnTo>
                    <a:pt x="1090" y="54"/>
                  </a:lnTo>
                  <a:lnTo>
                    <a:pt x="1070" y="75"/>
                  </a:lnTo>
                  <a:lnTo>
                    <a:pt x="1048" y="99"/>
                  </a:lnTo>
                  <a:lnTo>
                    <a:pt x="1023" y="125"/>
                  </a:lnTo>
                  <a:lnTo>
                    <a:pt x="998" y="151"/>
                  </a:lnTo>
                  <a:lnTo>
                    <a:pt x="973" y="179"/>
                  </a:lnTo>
                  <a:lnTo>
                    <a:pt x="945" y="206"/>
                  </a:lnTo>
                  <a:lnTo>
                    <a:pt x="919" y="234"/>
                  </a:lnTo>
                  <a:lnTo>
                    <a:pt x="892" y="262"/>
                  </a:lnTo>
                  <a:lnTo>
                    <a:pt x="867" y="287"/>
                  </a:lnTo>
                  <a:lnTo>
                    <a:pt x="843" y="312"/>
                  </a:lnTo>
                  <a:lnTo>
                    <a:pt x="820" y="335"/>
                  </a:lnTo>
                  <a:lnTo>
                    <a:pt x="788" y="366"/>
                  </a:lnTo>
                  <a:lnTo>
                    <a:pt x="758" y="399"/>
                  </a:lnTo>
                  <a:lnTo>
                    <a:pt x="730" y="431"/>
                  </a:lnTo>
                  <a:lnTo>
                    <a:pt x="702" y="464"/>
                  </a:lnTo>
                  <a:lnTo>
                    <a:pt x="675" y="498"/>
                  </a:lnTo>
                  <a:lnTo>
                    <a:pt x="648" y="532"/>
                  </a:lnTo>
                  <a:lnTo>
                    <a:pt x="622" y="566"/>
                  </a:lnTo>
                  <a:lnTo>
                    <a:pt x="597" y="600"/>
                  </a:lnTo>
                  <a:lnTo>
                    <a:pt x="572" y="635"/>
                  </a:lnTo>
                  <a:lnTo>
                    <a:pt x="548" y="671"/>
                  </a:lnTo>
                  <a:lnTo>
                    <a:pt x="523" y="705"/>
                  </a:lnTo>
                  <a:lnTo>
                    <a:pt x="498" y="741"/>
                  </a:lnTo>
                  <a:lnTo>
                    <a:pt x="474" y="775"/>
                  </a:lnTo>
                  <a:lnTo>
                    <a:pt x="450" y="811"/>
                  </a:lnTo>
                  <a:lnTo>
                    <a:pt x="425" y="847"/>
                  </a:lnTo>
                  <a:lnTo>
                    <a:pt x="401" y="881"/>
                  </a:lnTo>
                  <a:lnTo>
                    <a:pt x="392" y="866"/>
                  </a:lnTo>
                  <a:lnTo>
                    <a:pt x="380" y="849"/>
                  </a:lnTo>
                  <a:lnTo>
                    <a:pt x="368" y="831"/>
                  </a:lnTo>
                  <a:lnTo>
                    <a:pt x="353" y="811"/>
                  </a:lnTo>
                  <a:lnTo>
                    <a:pt x="337" y="790"/>
                  </a:lnTo>
                  <a:lnTo>
                    <a:pt x="320" y="768"/>
                  </a:lnTo>
                  <a:lnTo>
                    <a:pt x="302" y="747"/>
                  </a:lnTo>
                  <a:lnTo>
                    <a:pt x="285" y="724"/>
                  </a:lnTo>
                  <a:lnTo>
                    <a:pt x="266" y="702"/>
                  </a:lnTo>
                  <a:lnTo>
                    <a:pt x="249" y="680"/>
                  </a:lnTo>
                  <a:lnTo>
                    <a:pt x="232" y="658"/>
                  </a:lnTo>
                  <a:lnTo>
                    <a:pt x="214" y="637"/>
                  </a:lnTo>
                  <a:lnTo>
                    <a:pt x="198" y="619"/>
                  </a:lnTo>
                  <a:lnTo>
                    <a:pt x="184" y="600"/>
                  </a:lnTo>
                  <a:lnTo>
                    <a:pt x="172" y="584"/>
                  </a:lnTo>
                  <a:lnTo>
                    <a:pt x="160" y="570"/>
                  </a:lnTo>
                  <a:lnTo>
                    <a:pt x="153" y="582"/>
                  </a:lnTo>
                  <a:lnTo>
                    <a:pt x="136" y="612"/>
                  </a:lnTo>
                  <a:lnTo>
                    <a:pt x="110" y="654"/>
                  </a:lnTo>
                  <a:lnTo>
                    <a:pt x="81" y="703"/>
                  </a:lnTo>
                  <a:lnTo>
                    <a:pt x="51" y="751"/>
                  </a:lnTo>
                  <a:lnTo>
                    <a:pt x="25" y="794"/>
                  </a:lnTo>
                  <a:lnTo>
                    <a:pt x="7" y="824"/>
                  </a:lnTo>
                  <a:lnTo>
                    <a:pt x="0" y="835"/>
                  </a:lnTo>
                  <a:lnTo>
                    <a:pt x="19" y="862"/>
                  </a:lnTo>
                  <a:lnTo>
                    <a:pt x="40" y="892"/>
                  </a:lnTo>
                  <a:lnTo>
                    <a:pt x="66" y="925"/>
                  </a:lnTo>
                  <a:lnTo>
                    <a:pt x="92" y="962"/>
                  </a:lnTo>
                  <a:lnTo>
                    <a:pt x="120" y="1000"/>
                  </a:lnTo>
                  <a:lnTo>
                    <a:pt x="150" y="1039"/>
                  </a:lnTo>
                  <a:lnTo>
                    <a:pt x="180" y="1078"/>
                  </a:lnTo>
                  <a:lnTo>
                    <a:pt x="210" y="1117"/>
                  </a:lnTo>
                  <a:lnTo>
                    <a:pt x="239" y="1154"/>
                  </a:lnTo>
                  <a:lnTo>
                    <a:pt x="267" y="1189"/>
                  </a:lnTo>
                  <a:lnTo>
                    <a:pt x="294" y="1221"/>
                  </a:lnTo>
                  <a:lnTo>
                    <a:pt x="319" y="1249"/>
                  </a:lnTo>
                  <a:lnTo>
                    <a:pt x="341" y="1272"/>
                  </a:lnTo>
                  <a:lnTo>
                    <a:pt x="361" y="1289"/>
                  </a:lnTo>
                  <a:lnTo>
                    <a:pt x="376" y="1301"/>
                  </a:lnTo>
                  <a:lnTo>
                    <a:pt x="387" y="1304"/>
                  </a:lnTo>
                  <a:lnTo>
                    <a:pt x="395" y="1304"/>
                  </a:lnTo>
                  <a:lnTo>
                    <a:pt x="401" y="1302"/>
                  </a:lnTo>
                  <a:lnTo>
                    <a:pt x="410" y="1294"/>
                  </a:lnTo>
                  <a:lnTo>
                    <a:pt x="423" y="1282"/>
                  </a:lnTo>
                  <a:lnTo>
                    <a:pt x="438" y="1265"/>
                  </a:lnTo>
                  <a:lnTo>
                    <a:pt x="456" y="1244"/>
                  </a:lnTo>
                  <a:lnTo>
                    <a:pt x="478" y="1220"/>
                  </a:lnTo>
                  <a:lnTo>
                    <a:pt x="503" y="1192"/>
                  </a:lnTo>
                  <a:lnTo>
                    <a:pt x="529" y="1161"/>
                  </a:lnTo>
                  <a:lnTo>
                    <a:pt x="558" y="1127"/>
                  </a:lnTo>
                  <a:lnTo>
                    <a:pt x="588" y="1090"/>
                  </a:lnTo>
                  <a:lnTo>
                    <a:pt x="620" y="1051"/>
                  </a:lnTo>
                  <a:lnTo>
                    <a:pt x="655" y="1009"/>
                  </a:lnTo>
                  <a:lnTo>
                    <a:pt x="690" y="965"/>
                  </a:lnTo>
                  <a:lnTo>
                    <a:pt x="727" y="921"/>
                  </a:lnTo>
                  <a:lnTo>
                    <a:pt x="765" y="874"/>
                  </a:lnTo>
                  <a:lnTo>
                    <a:pt x="805" y="827"/>
                  </a:lnTo>
                  <a:lnTo>
                    <a:pt x="844" y="780"/>
                  </a:lnTo>
                  <a:lnTo>
                    <a:pt x="884" y="732"/>
                  </a:lnTo>
                  <a:lnTo>
                    <a:pt x="924" y="682"/>
                  </a:lnTo>
                  <a:lnTo>
                    <a:pt x="965" y="634"/>
                  </a:lnTo>
                  <a:lnTo>
                    <a:pt x="1005" y="585"/>
                  </a:lnTo>
                  <a:lnTo>
                    <a:pt x="1045" y="538"/>
                  </a:lnTo>
                  <a:lnTo>
                    <a:pt x="1086" y="492"/>
                  </a:lnTo>
                  <a:lnTo>
                    <a:pt x="1125" y="446"/>
                  </a:lnTo>
                  <a:lnTo>
                    <a:pt x="1163" y="402"/>
                  </a:lnTo>
                  <a:lnTo>
                    <a:pt x="1201" y="360"/>
                  </a:lnTo>
                  <a:lnTo>
                    <a:pt x="1238" y="320"/>
                  </a:lnTo>
                  <a:lnTo>
                    <a:pt x="1272" y="282"/>
                  </a:lnTo>
                  <a:lnTo>
                    <a:pt x="1306" y="247"/>
                  </a:lnTo>
                  <a:lnTo>
                    <a:pt x="1337" y="214"/>
                  </a:lnTo>
                  <a:lnTo>
                    <a:pt x="1367" y="184"/>
                  </a:lnTo>
                  <a:lnTo>
                    <a:pt x="1395" y="159"/>
                  </a:lnTo>
                  <a:lnTo>
                    <a:pt x="1141"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p>
              <a:pPr>
                <a:defRPr/>
              </a:pPr>
              <a:endParaRPr lang="en-US">
                <a:latin typeface="Segoe Semibold" pitchFamily="34" charset="0"/>
              </a:endParaRPr>
            </a:p>
          </p:txBody>
        </p:sp>
      </p:grpSp>
      <p:grpSp>
        <p:nvGrpSpPr>
          <p:cNvPr id="10" name="Group 194"/>
          <p:cNvGrpSpPr>
            <a:grpSpLocks/>
          </p:cNvGrpSpPr>
          <p:nvPr/>
        </p:nvGrpSpPr>
        <p:grpSpPr bwMode="auto">
          <a:xfrm>
            <a:off x="304800" y="2317750"/>
            <a:ext cx="533400" cy="572029"/>
            <a:chOff x="1844" y="1821"/>
            <a:chExt cx="545" cy="463"/>
          </a:xfrm>
        </p:grpSpPr>
        <p:sp>
          <p:nvSpPr>
            <p:cNvPr id="11" name="Freeform 195"/>
            <p:cNvSpPr>
              <a:spLocks/>
            </p:cNvSpPr>
            <p:nvPr/>
          </p:nvSpPr>
          <p:spPr bwMode="auto">
            <a:xfrm>
              <a:off x="1881" y="1849"/>
              <a:ext cx="508" cy="409"/>
            </a:xfrm>
            <a:custGeom>
              <a:avLst/>
              <a:gdLst>
                <a:gd name="T0" fmla="*/ 0 w 1395"/>
                <a:gd name="T1" fmla="*/ 0 h 1304"/>
                <a:gd name="T2" fmla="*/ 0 w 1395"/>
                <a:gd name="T3" fmla="*/ 0 h 1304"/>
                <a:gd name="T4" fmla="*/ 0 w 1395"/>
                <a:gd name="T5" fmla="*/ 0 h 1304"/>
                <a:gd name="T6" fmla="*/ 0 w 1395"/>
                <a:gd name="T7" fmla="*/ 0 h 1304"/>
                <a:gd name="T8" fmla="*/ 0 w 1395"/>
                <a:gd name="T9" fmla="*/ 0 h 1304"/>
                <a:gd name="T10" fmla="*/ 0 w 1395"/>
                <a:gd name="T11" fmla="*/ 0 h 1304"/>
                <a:gd name="T12" fmla="*/ 0 w 1395"/>
                <a:gd name="T13" fmla="*/ 0 h 1304"/>
                <a:gd name="T14" fmla="*/ 0 w 1395"/>
                <a:gd name="T15" fmla="*/ 0 h 1304"/>
                <a:gd name="T16" fmla="*/ 0 w 1395"/>
                <a:gd name="T17" fmla="*/ 0 h 1304"/>
                <a:gd name="T18" fmla="*/ 0 w 1395"/>
                <a:gd name="T19" fmla="*/ 0 h 1304"/>
                <a:gd name="T20" fmla="*/ 0 w 1395"/>
                <a:gd name="T21" fmla="*/ 0 h 1304"/>
                <a:gd name="T22" fmla="*/ 0 w 1395"/>
                <a:gd name="T23" fmla="*/ 0 h 1304"/>
                <a:gd name="T24" fmla="*/ 0 w 1395"/>
                <a:gd name="T25" fmla="*/ 0 h 1304"/>
                <a:gd name="T26" fmla="*/ 0 w 1395"/>
                <a:gd name="T27" fmla="*/ 0 h 1304"/>
                <a:gd name="T28" fmla="*/ 0 w 1395"/>
                <a:gd name="T29" fmla="*/ 0 h 1304"/>
                <a:gd name="T30" fmla="*/ 0 w 1395"/>
                <a:gd name="T31" fmla="*/ 0 h 1304"/>
                <a:gd name="T32" fmla="*/ 0 w 1395"/>
                <a:gd name="T33" fmla="*/ 0 h 1304"/>
                <a:gd name="T34" fmla="*/ 0 w 1395"/>
                <a:gd name="T35" fmla="*/ 0 h 1304"/>
                <a:gd name="T36" fmla="*/ 0 w 1395"/>
                <a:gd name="T37" fmla="*/ 0 h 1304"/>
                <a:gd name="T38" fmla="*/ 0 w 1395"/>
                <a:gd name="T39" fmla="*/ 0 h 1304"/>
                <a:gd name="T40" fmla="*/ 0 w 1395"/>
                <a:gd name="T41" fmla="*/ 0 h 1304"/>
                <a:gd name="T42" fmla="*/ 0 w 1395"/>
                <a:gd name="T43" fmla="*/ 0 h 1304"/>
                <a:gd name="T44" fmla="*/ 0 w 1395"/>
                <a:gd name="T45" fmla="*/ 0 h 1304"/>
                <a:gd name="T46" fmla="*/ 0 w 1395"/>
                <a:gd name="T47" fmla="*/ 0 h 1304"/>
                <a:gd name="T48" fmla="*/ 0 w 1395"/>
                <a:gd name="T49" fmla="*/ 0 h 1304"/>
                <a:gd name="T50" fmla="*/ 0 w 1395"/>
                <a:gd name="T51" fmla="*/ 0 h 1304"/>
                <a:gd name="T52" fmla="*/ 0 w 1395"/>
                <a:gd name="T53" fmla="*/ 0 h 1304"/>
                <a:gd name="T54" fmla="*/ 0 w 1395"/>
                <a:gd name="T55" fmla="*/ 0 h 1304"/>
                <a:gd name="T56" fmla="*/ 0 w 1395"/>
                <a:gd name="T57" fmla="*/ 0 h 1304"/>
                <a:gd name="T58" fmla="*/ 0 w 1395"/>
                <a:gd name="T59" fmla="*/ 0 h 1304"/>
                <a:gd name="T60" fmla="*/ 0 w 1395"/>
                <a:gd name="T61" fmla="*/ 0 h 1304"/>
                <a:gd name="T62" fmla="*/ 0 w 1395"/>
                <a:gd name="T63" fmla="*/ 0 h 1304"/>
                <a:gd name="T64" fmla="*/ 0 w 1395"/>
                <a:gd name="T65" fmla="*/ 0 h 1304"/>
                <a:gd name="T66" fmla="*/ 0 w 1395"/>
                <a:gd name="T67" fmla="*/ 0 h 1304"/>
                <a:gd name="T68" fmla="*/ 0 w 1395"/>
                <a:gd name="T69" fmla="*/ 0 h 1304"/>
                <a:gd name="T70" fmla="*/ 0 w 1395"/>
                <a:gd name="T71" fmla="*/ 0 h 1304"/>
                <a:gd name="T72" fmla="*/ 0 w 1395"/>
                <a:gd name="T73" fmla="*/ 0 h 1304"/>
                <a:gd name="T74" fmla="*/ 0 w 1395"/>
                <a:gd name="T75" fmla="*/ 0 h 1304"/>
                <a:gd name="T76" fmla="*/ 0 w 1395"/>
                <a:gd name="T77" fmla="*/ 0 h 1304"/>
                <a:gd name="T78" fmla="*/ 0 w 1395"/>
                <a:gd name="T79" fmla="*/ 0 h 1304"/>
                <a:gd name="T80" fmla="*/ 0 w 1395"/>
                <a:gd name="T81" fmla="*/ 0 h 1304"/>
                <a:gd name="T82" fmla="*/ 0 w 1395"/>
                <a:gd name="T83" fmla="*/ 0 h 1304"/>
                <a:gd name="T84" fmla="*/ 0 w 1395"/>
                <a:gd name="T85" fmla="*/ 0 h 1304"/>
                <a:gd name="T86" fmla="*/ 0 w 1395"/>
                <a:gd name="T87" fmla="*/ 0 h 1304"/>
                <a:gd name="T88" fmla="*/ 0 w 1395"/>
                <a:gd name="T89" fmla="*/ 0 h 1304"/>
                <a:gd name="T90" fmla="*/ 0 w 1395"/>
                <a:gd name="T91" fmla="*/ 0 h 1304"/>
                <a:gd name="T92" fmla="*/ 0 w 1395"/>
                <a:gd name="T93" fmla="*/ 0 h 1304"/>
                <a:gd name="T94" fmla="*/ 0 w 1395"/>
                <a:gd name="T95" fmla="*/ 0 h 1304"/>
                <a:gd name="T96" fmla="*/ 0 w 1395"/>
                <a:gd name="T97" fmla="*/ 0 h 1304"/>
                <a:gd name="T98" fmla="*/ 0 w 1395"/>
                <a:gd name="T99" fmla="*/ 0 h 1304"/>
                <a:gd name="T100" fmla="*/ 0 w 1395"/>
                <a:gd name="T101" fmla="*/ 0 h 1304"/>
                <a:gd name="T102" fmla="*/ 0 w 1395"/>
                <a:gd name="T103" fmla="*/ 0 h 1304"/>
                <a:gd name="T104" fmla="*/ 0 w 1395"/>
                <a:gd name="T105" fmla="*/ 0 h 13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95"/>
                <a:gd name="T160" fmla="*/ 0 h 1304"/>
                <a:gd name="T161" fmla="*/ 1395 w 1395"/>
                <a:gd name="T162" fmla="*/ 1304 h 130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95" h="1304">
                  <a:moveTo>
                    <a:pt x="1141" y="0"/>
                  </a:moveTo>
                  <a:lnTo>
                    <a:pt x="1139" y="2"/>
                  </a:lnTo>
                  <a:lnTo>
                    <a:pt x="1132" y="9"/>
                  </a:lnTo>
                  <a:lnTo>
                    <a:pt x="1121" y="21"/>
                  </a:lnTo>
                  <a:lnTo>
                    <a:pt x="1108" y="36"/>
                  </a:lnTo>
                  <a:lnTo>
                    <a:pt x="1090" y="54"/>
                  </a:lnTo>
                  <a:lnTo>
                    <a:pt x="1070" y="75"/>
                  </a:lnTo>
                  <a:lnTo>
                    <a:pt x="1048" y="99"/>
                  </a:lnTo>
                  <a:lnTo>
                    <a:pt x="1023" y="125"/>
                  </a:lnTo>
                  <a:lnTo>
                    <a:pt x="998" y="151"/>
                  </a:lnTo>
                  <a:lnTo>
                    <a:pt x="973" y="179"/>
                  </a:lnTo>
                  <a:lnTo>
                    <a:pt x="945" y="206"/>
                  </a:lnTo>
                  <a:lnTo>
                    <a:pt x="919" y="234"/>
                  </a:lnTo>
                  <a:lnTo>
                    <a:pt x="892" y="262"/>
                  </a:lnTo>
                  <a:lnTo>
                    <a:pt x="867" y="287"/>
                  </a:lnTo>
                  <a:lnTo>
                    <a:pt x="843" y="312"/>
                  </a:lnTo>
                  <a:lnTo>
                    <a:pt x="820" y="335"/>
                  </a:lnTo>
                  <a:lnTo>
                    <a:pt x="788" y="366"/>
                  </a:lnTo>
                  <a:lnTo>
                    <a:pt x="758" y="399"/>
                  </a:lnTo>
                  <a:lnTo>
                    <a:pt x="730" y="431"/>
                  </a:lnTo>
                  <a:lnTo>
                    <a:pt x="702" y="464"/>
                  </a:lnTo>
                  <a:lnTo>
                    <a:pt x="675" y="498"/>
                  </a:lnTo>
                  <a:lnTo>
                    <a:pt x="648" y="532"/>
                  </a:lnTo>
                  <a:lnTo>
                    <a:pt x="622" y="566"/>
                  </a:lnTo>
                  <a:lnTo>
                    <a:pt x="597" y="600"/>
                  </a:lnTo>
                  <a:lnTo>
                    <a:pt x="572" y="635"/>
                  </a:lnTo>
                  <a:lnTo>
                    <a:pt x="548" y="671"/>
                  </a:lnTo>
                  <a:lnTo>
                    <a:pt x="523" y="705"/>
                  </a:lnTo>
                  <a:lnTo>
                    <a:pt x="498" y="741"/>
                  </a:lnTo>
                  <a:lnTo>
                    <a:pt x="474" y="775"/>
                  </a:lnTo>
                  <a:lnTo>
                    <a:pt x="450" y="811"/>
                  </a:lnTo>
                  <a:lnTo>
                    <a:pt x="425" y="847"/>
                  </a:lnTo>
                  <a:lnTo>
                    <a:pt x="401" y="881"/>
                  </a:lnTo>
                  <a:lnTo>
                    <a:pt x="392" y="866"/>
                  </a:lnTo>
                  <a:lnTo>
                    <a:pt x="380" y="849"/>
                  </a:lnTo>
                  <a:lnTo>
                    <a:pt x="368" y="831"/>
                  </a:lnTo>
                  <a:lnTo>
                    <a:pt x="353" y="811"/>
                  </a:lnTo>
                  <a:lnTo>
                    <a:pt x="337" y="790"/>
                  </a:lnTo>
                  <a:lnTo>
                    <a:pt x="320" y="768"/>
                  </a:lnTo>
                  <a:lnTo>
                    <a:pt x="302" y="747"/>
                  </a:lnTo>
                  <a:lnTo>
                    <a:pt x="285" y="724"/>
                  </a:lnTo>
                  <a:lnTo>
                    <a:pt x="266" y="702"/>
                  </a:lnTo>
                  <a:lnTo>
                    <a:pt x="249" y="680"/>
                  </a:lnTo>
                  <a:lnTo>
                    <a:pt x="232" y="658"/>
                  </a:lnTo>
                  <a:lnTo>
                    <a:pt x="214" y="637"/>
                  </a:lnTo>
                  <a:lnTo>
                    <a:pt x="198" y="619"/>
                  </a:lnTo>
                  <a:lnTo>
                    <a:pt x="184" y="600"/>
                  </a:lnTo>
                  <a:lnTo>
                    <a:pt x="172" y="584"/>
                  </a:lnTo>
                  <a:lnTo>
                    <a:pt x="160" y="570"/>
                  </a:lnTo>
                  <a:lnTo>
                    <a:pt x="153" y="582"/>
                  </a:lnTo>
                  <a:lnTo>
                    <a:pt x="136" y="612"/>
                  </a:lnTo>
                  <a:lnTo>
                    <a:pt x="110" y="654"/>
                  </a:lnTo>
                  <a:lnTo>
                    <a:pt x="81" y="703"/>
                  </a:lnTo>
                  <a:lnTo>
                    <a:pt x="51" y="751"/>
                  </a:lnTo>
                  <a:lnTo>
                    <a:pt x="25" y="794"/>
                  </a:lnTo>
                  <a:lnTo>
                    <a:pt x="7" y="824"/>
                  </a:lnTo>
                  <a:lnTo>
                    <a:pt x="0" y="835"/>
                  </a:lnTo>
                  <a:lnTo>
                    <a:pt x="19" y="862"/>
                  </a:lnTo>
                  <a:lnTo>
                    <a:pt x="40" y="892"/>
                  </a:lnTo>
                  <a:lnTo>
                    <a:pt x="66" y="925"/>
                  </a:lnTo>
                  <a:lnTo>
                    <a:pt x="92" y="962"/>
                  </a:lnTo>
                  <a:lnTo>
                    <a:pt x="120" y="1000"/>
                  </a:lnTo>
                  <a:lnTo>
                    <a:pt x="150" y="1039"/>
                  </a:lnTo>
                  <a:lnTo>
                    <a:pt x="180" y="1078"/>
                  </a:lnTo>
                  <a:lnTo>
                    <a:pt x="210" y="1117"/>
                  </a:lnTo>
                  <a:lnTo>
                    <a:pt x="239" y="1154"/>
                  </a:lnTo>
                  <a:lnTo>
                    <a:pt x="267" y="1189"/>
                  </a:lnTo>
                  <a:lnTo>
                    <a:pt x="294" y="1221"/>
                  </a:lnTo>
                  <a:lnTo>
                    <a:pt x="319" y="1249"/>
                  </a:lnTo>
                  <a:lnTo>
                    <a:pt x="341" y="1272"/>
                  </a:lnTo>
                  <a:lnTo>
                    <a:pt x="361" y="1289"/>
                  </a:lnTo>
                  <a:lnTo>
                    <a:pt x="376" y="1301"/>
                  </a:lnTo>
                  <a:lnTo>
                    <a:pt x="387" y="1304"/>
                  </a:lnTo>
                  <a:lnTo>
                    <a:pt x="395" y="1304"/>
                  </a:lnTo>
                  <a:lnTo>
                    <a:pt x="401" y="1302"/>
                  </a:lnTo>
                  <a:lnTo>
                    <a:pt x="410" y="1294"/>
                  </a:lnTo>
                  <a:lnTo>
                    <a:pt x="423" y="1282"/>
                  </a:lnTo>
                  <a:lnTo>
                    <a:pt x="438" y="1265"/>
                  </a:lnTo>
                  <a:lnTo>
                    <a:pt x="456" y="1244"/>
                  </a:lnTo>
                  <a:lnTo>
                    <a:pt x="478" y="1220"/>
                  </a:lnTo>
                  <a:lnTo>
                    <a:pt x="503" y="1192"/>
                  </a:lnTo>
                  <a:lnTo>
                    <a:pt x="529" y="1161"/>
                  </a:lnTo>
                  <a:lnTo>
                    <a:pt x="558" y="1127"/>
                  </a:lnTo>
                  <a:lnTo>
                    <a:pt x="588" y="1090"/>
                  </a:lnTo>
                  <a:lnTo>
                    <a:pt x="620" y="1051"/>
                  </a:lnTo>
                  <a:lnTo>
                    <a:pt x="655" y="1009"/>
                  </a:lnTo>
                  <a:lnTo>
                    <a:pt x="690" y="965"/>
                  </a:lnTo>
                  <a:lnTo>
                    <a:pt x="727" y="921"/>
                  </a:lnTo>
                  <a:lnTo>
                    <a:pt x="765" y="874"/>
                  </a:lnTo>
                  <a:lnTo>
                    <a:pt x="805" y="827"/>
                  </a:lnTo>
                  <a:lnTo>
                    <a:pt x="844" y="780"/>
                  </a:lnTo>
                  <a:lnTo>
                    <a:pt x="884" y="732"/>
                  </a:lnTo>
                  <a:lnTo>
                    <a:pt x="924" y="682"/>
                  </a:lnTo>
                  <a:lnTo>
                    <a:pt x="965" y="634"/>
                  </a:lnTo>
                  <a:lnTo>
                    <a:pt x="1005" y="585"/>
                  </a:lnTo>
                  <a:lnTo>
                    <a:pt x="1045" y="538"/>
                  </a:lnTo>
                  <a:lnTo>
                    <a:pt x="1086" y="492"/>
                  </a:lnTo>
                  <a:lnTo>
                    <a:pt x="1125" y="446"/>
                  </a:lnTo>
                  <a:lnTo>
                    <a:pt x="1163" y="402"/>
                  </a:lnTo>
                  <a:lnTo>
                    <a:pt x="1201" y="360"/>
                  </a:lnTo>
                  <a:lnTo>
                    <a:pt x="1238" y="320"/>
                  </a:lnTo>
                  <a:lnTo>
                    <a:pt x="1272" y="282"/>
                  </a:lnTo>
                  <a:lnTo>
                    <a:pt x="1306" y="247"/>
                  </a:lnTo>
                  <a:lnTo>
                    <a:pt x="1337" y="214"/>
                  </a:lnTo>
                  <a:lnTo>
                    <a:pt x="1367" y="184"/>
                  </a:lnTo>
                  <a:lnTo>
                    <a:pt x="1395" y="159"/>
                  </a:lnTo>
                  <a:lnTo>
                    <a:pt x="1141"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p>
              <a:endParaRPr lang="en-US"/>
            </a:p>
          </p:txBody>
        </p:sp>
        <p:sp>
          <p:nvSpPr>
            <p:cNvPr id="12" name="Freeform 196"/>
            <p:cNvSpPr>
              <a:spLocks/>
            </p:cNvSpPr>
            <p:nvPr/>
          </p:nvSpPr>
          <p:spPr bwMode="auto">
            <a:xfrm>
              <a:off x="1844" y="1821"/>
              <a:ext cx="473" cy="463"/>
            </a:xfrm>
            <a:custGeom>
              <a:avLst/>
              <a:gdLst/>
              <a:ahLst/>
              <a:cxnLst>
                <a:cxn ang="0">
                  <a:pos x="1139" y="2"/>
                </a:cxn>
                <a:cxn ang="0">
                  <a:pos x="1121" y="21"/>
                </a:cxn>
                <a:cxn ang="0">
                  <a:pos x="1090" y="54"/>
                </a:cxn>
                <a:cxn ang="0">
                  <a:pos x="1048" y="99"/>
                </a:cxn>
                <a:cxn ang="0">
                  <a:pos x="998" y="151"/>
                </a:cxn>
                <a:cxn ang="0">
                  <a:pos x="945" y="206"/>
                </a:cxn>
                <a:cxn ang="0">
                  <a:pos x="892" y="262"/>
                </a:cxn>
                <a:cxn ang="0">
                  <a:pos x="843" y="312"/>
                </a:cxn>
                <a:cxn ang="0">
                  <a:pos x="788" y="366"/>
                </a:cxn>
                <a:cxn ang="0">
                  <a:pos x="730" y="431"/>
                </a:cxn>
                <a:cxn ang="0">
                  <a:pos x="675" y="498"/>
                </a:cxn>
                <a:cxn ang="0">
                  <a:pos x="622" y="566"/>
                </a:cxn>
                <a:cxn ang="0">
                  <a:pos x="572" y="635"/>
                </a:cxn>
                <a:cxn ang="0">
                  <a:pos x="523" y="705"/>
                </a:cxn>
                <a:cxn ang="0">
                  <a:pos x="474" y="775"/>
                </a:cxn>
                <a:cxn ang="0">
                  <a:pos x="425" y="847"/>
                </a:cxn>
                <a:cxn ang="0">
                  <a:pos x="392" y="866"/>
                </a:cxn>
                <a:cxn ang="0">
                  <a:pos x="368" y="831"/>
                </a:cxn>
                <a:cxn ang="0">
                  <a:pos x="337" y="790"/>
                </a:cxn>
                <a:cxn ang="0">
                  <a:pos x="302" y="747"/>
                </a:cxn>
                <a:cxn ang="0">
                  <a:pos x="266" y="702"/>
                </a:cxn>
                <a:cxn ang="0">
                  <a:pos x="232" y="658"/>
                </a:cxn>
                <a:cxn ang="0">
                  <a:pos x="198" y="619"/>
                </a:cxn>
                <a:cxn ang="0">
                  <a:pos x="172" y="584"/>
                </a:cxn>
                <a:cxn ang="0">
                  <a:pos x="153" y="582"/>
                </a:cxn>
                <a:cxn ang="0">
                  <a:pos x="110" y="654"/>
                </a:cxn>
                <a:cxn ang="0">
                  <a:pos x="51" y="751"/>
                </a:cxn>
                <a:cxn ang="0">
                  <a:pos x="7" y="824"/>
                </a:cxn>
                <a:cxn ang="0">
                  <a:pos x="19" y="862"/>
                </a:cxn>
                <a:cxn ang="0">
                  <a:pos x="66" y="925"/>
                </a:cxn>
                <a:cxn ang="0">
                  <a:pos x="120" y="1000"/>
                </a:cxn>
                <a:cxn ang="0">
                  <a:pos x="180" y="1078"/>
                </a:cxn>
                <a:cxn ang="0">
                  <a:pos x="239" y="1154"/>
                </a:cxn>
                <a:cxn ang="0">
                  <a:pos x="294" y="1221"/>
                </a:cxn>
                <a:cxn ang="0">
                  <a:pos x="341" y="1272"/>
                </a:cxn>
                <a:cxn ang="0">
                  <a:pos x="376" y="1301"/>
                </a:cxn>
                <a:cxn ang="0">
                  <a:pos x="395" y="1304"/>
                </a:cxn>
                <a:cxn ang="0">
                  <a:pos x="410" y="1294"/>
                </a:cxn>
                <a:cxn ang="0">
                  <a:pos x="438" y="1265"/>
                </a:cxn>
                <a:cxn ang="0">
                  <a:pos x="478" y="1220"/>
                </a:cxn>
                <a:cxn ang="0">
                  <a:pos x="529" y="1161"/>
                </a:cxn>
                <a:cxn ang="0">
                  <a:pos x="588" y="1090"/>
                </a:cxn>
                <a:cxn ang="0">
                  <a:pos x="655" y="1009"/>
                </a:cxn>
                <a:cxn ang="0">
                  <a:pos x="727" y="921"/>
                </a:cxn>
                <a:cxn ang="0">
                  <a:pos x="805" y="827"/>
                </a:cxn>
                <a:cxn ang="0">
                  <a:pos x="884" y="732"/>
                </a:cxn>
                <a:cxn ang="0">
                  <a:pos x="965" y="634"/>
                </a:cxn>
                <a:cxn ang="0">
                  <a:pos x="1045" y="538"/>
                </a:cxn>
                <a:cxn ang="0">
                  <a:pos x="1125" y="446"/>
                </a:cxn>
                <a:cxn ang="0">
                  <a:pos x="1201" y="360"/>
                </a:cxn>
                <a:cxn ang="0">
                  <a:pos x="1272" y="282"/>
                </a:cxn>
                <a:cxn ang="0">
                  <a:pos x="1337" y="214"/>
                </a:cxn>
                <a:cxn ang="0">
                  <a:pos x="1395" y="159"/>
                </a:cxn>
              </a:cxnLst>
              <a:rect l="0" t="0" r="r" b="b"/>
              <a:pathLst>
                <a:path w="1395" h="1304">
                  <a:moveTo>
                    <a:pt x="1141" y="0"/>
                  </a:moveTo>
                  <a:lnTo>
                    <a:pt x="1139" y="2"/>
                  </a:lnTo>
                  <a:lnTo>
                    <a:pt x="1132" y="9"/>
                  </a:lnTo>
                  <a:lnTo>
                    <a:pt x="1121" y="21"/>
                  </a:lnTo>
                  <a:lnTo>
                    <a:pt x="1108" y="36"/>
                  </a:lnTo>
                  <a:lnTo>
                    <a:pt x="1090" y="54"/>
                  </a:lnTo>
                  <a:lnTo>
                    <a:pt x="1070" y="75"/>
                  </a:lnTo>
                  <a:lnTo>
                    <a:pt x="1048" y="99"/>
                  </a:lnTo>
                  <a:lnTo>
                    <a:pt x="1023" y="125"/>
                  </a:lnTo>
                  <a:lnTo>
                    <a:pt x="998" y="151"/>
                  </a:lnTo>
                  <a:lnTo>
                    <a:pt x="973" y="179"/>
                  </a:lnTo>
                  <a:lnTo>
                    <a:pt x="945" y="206"/>
                  </a:lnTo>
                  <a:lnTo>
                    <a:pt x="919" y="234"/>
                  </a:lnTo>
                  <a:lnTo>
                    <a:pt x="892" y="262"/>
                  </a:lnTo>
                  <a:lnTo>
                    <a:pt x="867" y="287"/>
                  </a:lnTo>
                  <a:lnTo>
                    <a:pt x="843" y="312"/>
                  </a:lnTo>
                  <a:lnTo>
                    <a:pt x="820" y="335"/>
                  </a:lnTo>
                  <a:lnTo>
                    <a:pt x="788" y="366"/>
                  </a:lnTo>
                  <a:lnTo>
                    <a:pt x="758" y="399"/>
                  </a:lnTo>
                  <a:lnTo>
                    <a:pt x="730" y="431"/>
                  </a:lnTo>
                  <a:lnTo>
                    <a:pt x="702" y="464"/>
                  </a:lnTo>
                  <a:lnTo>
                    <a:pt x="675" y="498"/>
                  </a:lnTo>
                  <a:lnTo>
                    <a:pt x="648" y="532"/>
                  </a:lnTo>
                  <a:lnTo>
                    <a:pt x="622" y="566"/>
                  </a:lnTo>
                  <a:lnTo>
                    <a:pt x="597" y="600"/>
                  </a:lnTo>
                  <a:lnTo>
                    <a:pt x="572" y="635"/>
                  </a:lnTo>
                  <a:lnTo>
                    <a:pt x="548" y="671"/>
                  </a:lnTo>
                  <a:lnTo>
                    <a:pt x="523" y="705"/>
                  </a:lnTo>
                  <a:lnTo>
                    <a:pt x="498" y="741"/>
                  </a:lnTo>
                  <a:lnTo>
                    <a:pt x="474" y="775"/>
                  </a:lnTo>
                  <a:lnTo>
                    <a:pt x="450" y="811"/>
                  </a:lnTo>
                  <a:lnTo>
                    <a:pt x="425" y="847"/>
                  </a:lnTo>
                  <a:lnTo>
                    <a:pt x="401" y="881"/>
                  </a:lnTo>
                  <a:lnTo>
                    <a:pt x="392" y="866"/>
                  </a:lnTo>
                  <a:lnTo>
                    <a:pt x="380" y="849"/>
                  </a:lnTo>
                  <a:lnTo>
                    <a:pt x="368" y="831"/>
                  </a:lnTo>
                  <a:lnTo>
                    <a:pt x="353" y="811"/>
                  </a:lnTo>
                  <a:lnTo>
                    <a:pt x="337" y="790"/>
                  </a:lnTo>
                  <a:lnTo>
                    <a:pt x="320" y="768"/>
                  </a:lnTo>
                  <a:lnTo>
                    <a:pt x="302" y="747"/>
                  </a:lnTo>
                  <a:lnTo>
                    <a:pt x="285" y="724"/>
                  </a:lnTo>
                  <a:lnTo>
                    <a:pt x="266" y="702"/>
                  </a:lnTo>
                  <a:lnTo>
                    <a:pt x="249" y="680"/>
                  </a:lnTo>
                  <a:lnTo>
                    <a:pt x="232" y="658"/>
                  </a:lnTo>
                  <a:lnTo>
                    <a:pt x="214" y="637"/>
                  </a:lnTo>
                  <a:lnTo>
                    <a:pt x="198" y="619"/>
                  </a:lnTo>
                  <a:lnTo>
                    <a:pt x="184" y="600"/>
                  </a:lnTo>
                  <a:lnTo>
                    <a:pt x="172" y="584"/>
                  </a:lnTo>
                  <a:lnTo>
                    <a:pt x="160" y="570"/>
                  </a:lnTo>
                  <a:lnTo>
                    <a:pt x="153" y="582"/>
                  </a:lnTo>
                  <a:lnTo>
                    <a:pt x="136" y="612"/>
                  </a:lnTo>
                  <a:lnTo>
                    <a:pt x="110" y="654"/>
                  </a:lnTo>
                  <a:lnTo>
                    <a:pt x="81" y="703"/>
                  </a:lnTo>
                  <a:lnTo>
                    <a:pt x="51" y="751"/>
                  </a:lnTo>
                  <a:lnTo>
                    <a:pt x="25" y="794"/>
                  </a:lnTo>
                  <a:lnTo>
                    <a:pt x="7" y="824"/>
                  </a:lnTo>
                  <a:lnTo>
                    <a:pt x="0" y="835"/>
                  </a:lnTo>
                  <a:lnTo>
                    <a:pt x="19" y="862"/>
                  </a:lnTo>
                  <a:lnTo>
                    <a:pt x="40" y="892"/>
                  </a:lnTo>
                  <a:lnTo>
                    <a:pt x="66" y="925"/>
                  </a:lnTo>
                  <a:lnTo>
                    <a:pt x="92" y="962"/>
                  </a:lnTo>
                  <a:lnTo>
                    <a:pt x="120" y="1000"/>
                  </a:lnTo>
                  <a:lnTo>
                    <a:pt x="150" y="1039"/>
                  </a:lnTo>
                  <a:lnTo>
                    <a:pt x="180" y="1078"/>
                  </a:lnTo>
                  <a:lnTo>
                    <a:pt x="210" y="1117"/>
                  </a:lnTo>
                  <a:lnTo>
                    <a:pt x="239" y="1154"/>
                  </a:lnTo>
                  <a:lnTo>
                    <a:pt x="267" y="1189"/>
                  </a:lnTo>
                  <a:lnTo>
                    <a:pt x="294" y="1221"/>
                  </a:lnTo>
                  <a:lnTo>
                    <a:pt x="319" y="1249"/>
                  </a:lnTo>
                  <a:lnTo>
                    <a:pt x="341" y="1272"/>
                  </a:lnTo>
                  <a:lnTo>
                    <a:pt x="361" y="1289"/>
                  </a:lnTo>
                  <a:lnTo>
                    <a:pt x="376" y="1301"/>
                  </a:lnTo>
                  <a:lnTo>
                    <a:pt x="387" y="1304"/>
                  </a:lnTo>
                  <a:lnTo>
                    <a:pt x="395" y="1304"/>
                  </a:lnTo>
                  <a:lnTo>
                    <a:pt x="401" y="1302"/>
                  </a:lnTo>
                  <a:lnTo>
                    <a:pt x="410" y="1294"/>
                  </a:lnTo>
                  <a:lnTo>
                    <a:pt x="423" y="1282"/>
                  </a:lnTo>
                  <a:lnTo>
                    <a:pt x="438" y="1265"/>
                  </a:lnTo>
                  <a:lnTo>
                    <a:pt x="456" y="1244"/>
                  </a:lnTo>
                  <a:lnTo>
                    <a:pt x="478" y="1220"/>
                  </a:lnTo>
                  <a:lnTo>
                    <a:pt x="503" y="1192"/>
                  </a:lnTo>
                  <a:lnTo>
                    <a:pt x="529" y="1161"/>
                  </a:lnTo>
                  <a:lnTo>
                    <a:pt x="558" y="1127"/>
                  </a:lnTo>
                  <a:lnTo>
                    <a:pt x="588" y="1090"/>
                  </a:lnTo>
                  <a:lnTo>
                    <a:pt x="620" y="1051"/>
                  </a:lnTo>
                  <a:lnTo>
                    <a:pt x="655" y="1009"/>
                  </a:lnTo>
                  <a:lnTo>
                    <a:pt x="690" y="965"/>
                  </a:lnTo>
                  <a:lnTo>
                    <a:pt x="727" y="921"/>
                  </a:lnTo>
                  <a:lnTo>
                    <a:pt x="765" y="874"/>
                  </a:lnTo>
                  <a:lnTo>
                    <a:pt x="805" y="827"/>
                  </a:lnTo>
                  <a:lnTo>
                    <a:pt x="844" y="780"/>
                  </a:lnTo>
                  <a:lnTo>
                    <a:pt x="884" y="732"/>
                  </a:lnTo>
                  <a:lnTo>
                    <a:pt x="924" y="682"/>
                  </a:lnTo>
                  <a:lnTo>
                    <a:pt x="965" y="634"/>
                  </a:lnTo>
                  <a:lnTo>
                    <a:pt x="1005" y="585"/>
                  </a:lnTo>
                  <a:lnTo>
                    <a:pt x="1045" y="538"/>
                  </a:lnTo>
                  <a:lnTo>
                    <a:pt x="1086" y="492"/>
                  </a:lnTo>
                  <a:lnTo>
                    <a:pt x="1125" y="446"/>
                  </a:lnTo>
                  <a:lnTo>
                    <a:pt x="1163" y="402"/>
                  </a:lnTo>
                  <a:lnTo>
                    <a:pt x="1201" y="360"/>
                  </a:lnTo>
                  <a:lnTo>
                    <a:pt x="1238" y="320"/>
                  </a:lnTo>
                  <a:lnTo>
                    <a:pt x="1272" y="282"/>
                  </a:lnTo>
                  <a:lnTo>
                    <a:pt x="1306" y="247"/>
                  </a:lnTo>
                  <a:lnTo>
                    <a:pt x="1337" y="214"/>
                  </a:lnTo>
                  <a:lnTo>
                    <a:pt x="1367" y="184"/>
                  </a:lnTo>
                  <a:lnTo>
                    <a:pt x="1395" y="159"/>
                  </a:lnTo>
                  <a:lnTo>
                    <a:pt x="1141"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p>
              <a:pPr>
                <a:defRPr/>
              </a:pPr>
              <a:endParaRPr lang="en-US">
                <a:latin typeface="Segoe Semibold" pitchFamily="34" charset="0"/>
              </a:endParaRPr>
            </a:p>
          </p:txBody>
        </p:sp>
      </p:grpSp>
      <p:grpSp>
        <p:nvGrpSpPr>
          <p:cNvPr id="13" name="Group 194"/>
          <p:cNvGrpSpPr>
            <a:grpSpLocks/>
          </p:cNvGrpSpPr>
          <p:nvPr/>
        </p:nvGrpSpPr>
        <p:grpSpPr bwMode="auto">
          <a:xfrm>
            <a:off x="304800" y="2895600"/>
            <a:ext cx="533400" cy="572029"/>
            <a:chOff x="1844" y="1821"/>
            <a:chExt cx="545" cy="463"/>
          </a:xfrm>
        </p:grpSpPr>
        <p:sp>
          <p:nvSpPr>
            <p:cNvPr id="14" name="Freeform 195"/>
            <p:cNvSpPr>
              <a:spLocks/>
            </p:cNvSpPr>
            <p:nvPr/>
          </p:nvSpPr>
          <p:spPr bwMode="auto">
            <a:xfrm>
              <a:off x="1881" y="1849"/>
              <a:ext cx="508" cy="409"/>
            </a:xfrm>
            <a:custGeom>
              <a:avLst/>
              <a:gdLst>
                <a:gd name="T0" fmla="*/ 0 w 1395"/>
                <a:gd name="T1" fmla="*/ 0 h 1304"/>
                <a:gd name="T2" fmla="*/ 0 w 1395"/>
                <a:gd name="T3" fmla="*/ 0 h 1304"/>
                <a:gd name="T4" fmla="*/ 0 w 1395"/>
                <a:gd name="T5" fmla="*/ 0 h 1304"/>
                <a:gd name="T6" fmla="*/ 0 w 1395"/>
                <a:gd name="T7" fmla="*/ 0 h 1304"/>
                <a:gd name="T8" fmla="*/ 0 w 1395"/>
                <a:gd name="T9" fmla="*/ 0 h 1304"/>
                <a:gd name="T10" fmla="*/ 0 w 1395"/>
                <a:gd name="T11" fmla="*/ 0 h 1304"/>
                <a:gd name="T12" fmla="*/ 0 w 1395"/>
                <a:gd name="T13" fmla="*/ 0 h 1304"/>
                <a:gd name="T14" fmla="*/ 0 w 1395"/>
                <a:gd name="T15" fmla="*/ 0 h 1304"/>
                <a:gd name="T16" fmla="*/ 0 w 1395"/>
                <a:gd name="T17" fmla="*/ 0 h 1304"/>
                <a:gd name="T18" fmla="*/ 0 w 1395"/>
                <a:gd name="T19" fmla="*/ 0 h 1304"/>
                <a:gd name="T20" fmla="*/ 0 w 1395"/>
                <a:gd name="T21" fmla="*/ 0 h 1304"/>
                <a:gd name="T22" fmla="*/ 0 w 1395"/>
                <a:gd name="T23" fmla="*/ 0 h 1304"/>
                <a:gd name="T24" fmla="*/ 0 w 1395"/>
                <a:gd name="T25" fmla="*/ 0 h 1304"/>
                <a:gd name="T26" fmla="*/ 0 w 1395"/>
                <a:gd name="T27" fmla="*/ 0 h 1304"/>
                <a:gd name="T28" fmla="*/ 0 w 1395"/>
                <a:gd name="T29" fmla="*/ 0 h 1304"/>
                <a:gd name="T30" fmla="*/ 0 w 1395"/>
                <a:gd name="T31" fmla="*/ 0 h 1304"/>
                <a:gd name="T32" fmla="*/ 0 w 1395"/>
                <a:gd name="T33" fmla="*/ 0 h 1304"/>
                <a:gd name="T34" fmla="*/ 0 w 1395"/>
                <a:gd name="T35" fmla="*/ 0 h 1304"/>
                <a:gd name="T36" fmla="*/ 0 w 1395"/>
                <a:gd name="T37" fmla="*/ 0 h 1304"/>
                <a:gd name="T38" fmla="*/ 0 w 1395"/>
                <a:gd name="T39" fmla="*/ 0 h 1304"/>
                <a:gd name="T40" fmla="*/ 0 w 1395"/>
                <a:gd name="T41" fmla="*/ 0 h 1304"/>
                <a:gd name="T42" fmla="*/ 0 w 1395"/>
                <a:gd name="T43" fmla="*/ 0 h 1304"/>
                <a:gd name="T44" fmla="*/ 0 w 1395"/>
                <a:gd name="T45" fmla="*/ 0 h 1304"/>
                <a:gd name="T46" fmla="*/ 0 w 1395"/>
                <a:gd name="T47" fmla="*/ 0 h 1304"/>
                <a:gd name="T48" fmla="*/ 0 w 1395"/>
                <a:gd name="T49" fmla="*/ 0 h 1304"/>
                <a:gd name="T50" fmla="*/ 0 w 1395"/>
                <a:gd name="T51" fmla="*/ 0 h 1304"/>
                <a:gd name="T52" fmla="*/ 0 w 1395"/>
                <a:gd name="T53" fmla="*/ 0 h 1304"/>
                <a:gd name="T54" fmla="*/ 0 w 1395"/>
                <a:gd name="T55" fmla="*/ 0 h 1304"/>
                <a:gd name="T56" fmla="*/ 0 w 1395"/>
                <a:gd name="T57" fmla="*/ 0 h 1304"/>
                <a:gd name="T58" fmla="*/ 0 w 1395"/>
                <a:gd name="T59" fmla="*/ 0 h 1304"/>
                <a:gd name="T60" fmla="*/ 0 w 1395"/>
                <a:gd name="T61" fmla="*/ 0 h 1304"/>
                <a:gd name="T62" fmla="*/ 0 w 1395"/>
                <a:gd name="T63" fmla="*/ 0 h 1304"/>
                <a:gd name="T64" fmla="*/ 0 w 1395"/>
                <a:gd name="T65" fmla="*/ 0 h 1304"/>
                <a:gd name="T66" fmla="*/ 0 w 1395"/>
                <a:gd name="T67" fmla="*/ 0 h 1304"/>
                <a:gd name="T68" fmla="*/ 0 w 1395"/>
                <a:gd name="T69" fmla="*/ 0 h 1304"/>
                <a:gd name="T70" fmla="*/ 0 w 1395"/>
                <a:gd name="T71" fmla="*/ 0 h 1304"/>
                <a:gd name="T72" fmla="*/ 0 w 1395"/>
                <a:gd name="T73" fmla="*/ 0 h 1304"/>
                <a:gd name="T74" fmla="*/ 0 w 1395"/>
                <a:gd name="T75" fmla="*/ 0 h 1304"/>
                <a:gd name="T76" fmla="*/ 0 w 1395"/>
                <a:gd name="T77" fmla="*/ 0 h 1304"/>
                <a:gd name="T78" fmla="*/ 0 w 1395"/>
                <a:gd name="T79" fmla="*/ 0 h 1304"/>
                <a:gd name="T80" fmla="*/ 0 w 1395"/>
                <a:gd name="T81" fmla="*/ 0 h 1304"/>
                <a:gd name="T82" fmla="*/ 0 w 1395"/>
                <a:gd name="T83" fmla="*/ 0 h 1304"/>
                <a:gd name="T84" fmla="*/ 0 w 1395"/>
                <a:gd name="T85" fmla="*/ 0 h 1304"/>
                <a:gd name="T86" fmla="*/ 0 w 1395"/>
                <a:gd name="T87" fmla="*/ 0 h 1304"/>
                <a:gd name="T88" fmla="*/ 0 w 1395"/>
                <a:gd name="T89" fmla="*/ 0 h 1304"/>
                <a:gd name="T90" fmla="*/ 0 w 1395"/>
                <a:gd name="T91" fmla="*/ 0 h 1304"/>
                <a:gd name="T92" fmla="*/ 0 w 1395"/>
                <a:gd name="T93" fmla="*/ 0 h 1304"/>
                <a:gd name="T94" fmla="*/ 0 w 1395"/>
                <a:gd name="T95" fmla="*/ 0 h 1304"/>
                <a:gd name="T96" fmla="*/ 0 w 1395"/>
                <a:gd name="T97" fmla="*/ 0 h 1304"/>
                <a:gd name="T98" fmla="*/ 0 w 1395"/>
                <a:gd name="T99" fmla="*/ 0 h 1304"/>
                <a:gd name="T100" fmla="*/ 0 w 1395"/>
                <a:gd name="T101" fmla="*/ 0 h 1304"/>
                <a:gd name="T102" fmla="*/ 0 w 1395"/>
                <a:gd name="T103" fmla="*/ 0 h 1304"/>
                <a:gd name="T104" fmla="*/ 0 w 1395"/>
                <a:gd name="T105" fmla="*/ 0 h 13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95"/>
                <a:gd name="T160" fmla="*/ 0 h 1304"/>
                <a:gd name="T161" fmla="*/ 1395 w 1395"/>
                <a:gd name="T162" fmla="*/ 1304 h 130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95" h="1304">
                  <a:moveTo>
                    <a:pt x="1141" y="0"/>
                  </a:moveTo>
                  <a:lnTo>
                    <a:pt x="1139" y="2"/>
                  </a:lnTo>
                  <a:lnTo>
                    <a:pt x="1132" y="9"/>
                  </a:lnTo>
                  <a:lnTo>
                    <a:pt x="1121" y="21"/>
                  </a:lnTo>
                  <a:lnTo>
                    <a:pt x="1108" y="36"/>
                  </a:lnTo>
                  <a:lnTo>
                    <a:pt x="1090" y="54"/>
                  </a:lnTo>
                  <a:lnTo>
                    <a:pt x="1070" y="75"/>
                  </a:lnTo>
                  <a:lnTo>
                    <a:pt x="1048" y="99"/>
                  </a:lnTo>
                  <a:lnTo>
                    <a:pt x="1023" y="125"/>
                  </a:lnTo>
                  <a:lnTo>
                    <a:pt x="998" y="151"/>
                  </a:lnTo>
                  <a:lnTo>
                    <a:pt x="973" y="179"/>
                  </a:lnTo>
                  <a:lnTo>
                    <a:pt x="945" y="206"/>
                  </a:lnTo>
                  <a:lnTo>
                    <a:pt x="919" y="234"/>
                  </a:lnTo>
                  <a:lnTo>
                    <a:pt x="892" y="262"/>
                  </a:lnTo>
                  <a:lnTo>
                    <a:pt x="867" y="287"/>
                  </a:lnTo>
                  <a:lnTo>
                    <a:pt x="843" y="312"/>
                  </a:lnTo>
                  <a:lnTo>
                    <a:pt x="820" y="335"/>
                  </a:lnTo>
                  <a:lnTo>
                    <a:pt x="788" y="366"/>
                  </a:lnTo>
                  <a:lnTo>
                    <a:pt x="758" y="399"/>
                  </a:lnTo>
                  <a:lnTo>
                    <a:pt x="730" y="431"/>
                  </a:lnTo>
                  <a:lnTo>
                    <a:pt x="702" y="464"/>
                  </a:lnTo>
                  <a:lnTo>
                    <a:pt x="675" y="498"/>
                  </a:lnTo>
                  <a:lnTo>
                    <a:pt x="648" y="532"/>
                  </a:lnTo>
                  <a:lnTo>
                    <a:pt x="622" y="566"/>
                  </a:lnTo>
                  <a:lnTo>
                    <a:pt x="597" y="600"/>
                  </a:lnTo>
                  <a:lnTo>
                    <a:pt x="572" y="635"/>
                  </a:lnTo>
                  <a:lnTo>
                    <a:pt x="548" y="671"/>
                  </a:lnTo>
                  <a:lnTo>
                    <a:pt x="523" y="705"/>
                  </a:lnTo>
                  <a:lnTo>
                    <a:pt x="498" y="741"/>
                  </a:lnTo>
                  <a:lnTo>
                    <a:pt x="474" y="775"/>
                  </a:lnTo>
                  <a:lnTo>
                    <a:pt x="450" y="811"/>
                  </a:lnTo>
                  <a:lnTo>
                    <a:pt x="425" y="847"/>
                  </a:lnTo>
                  <a:lnTo>
                    <a:pt x="401" y="881"/>
                  </a:lnTo>
                  <a:lnTo>
                    <a:pt x="392" y="866"/>
                  </a:lnTo>
                  <a:lnTo>
                    <a:pt x="380" y="849"/>
                  </a:lnTo>
                  <a:lnTo>
                    <a:pt x="368" y="831"/>
                  </a:lnTo>
                  <a:lnTo>
                    <a:pt x="353" y="811"/>
                  </a:lnTo>
                  <a:lnTo>
                    <a:pt x="337" y="790"/>
                  </a:lnTo>
                  <a:lnTo>
                    <a:pt x="320" y="768"/>
                  </a:lnTo>
                  <a:lnTo>
                    <a:pt x="302" y="747"/>
                  </a:lnTo>
                  <a:lnTo>
                    <a:pt x="285" y="724"/>
                  </a:lnTo>
                  <a:lnTo>
                    <a:pt x="266" y="702"/>
                  </a:lnTo>
                  <a:lnTo>
                    <a:pt x="249" y="680"/>
                  </a:lnTo>
                  <a:lnTo>
                    <a:pt x="232" y="658"/>
                  </a:lnTo>
                  <a:lnTo>
                    <a:pt x="214" y="637"/>
                  </a:lnTo>
                  <a:lnTo>
                    <a:pt x="198" y="619"/>
                  </a:lnTo>
                  <a:lnTo>
                    <a:pt x="184" y="600"/>
                  </a:lnTo>
                  <a:lnTo>
                    <a:pt x="172" y="584"/>
                  </a:lnTo>
                  <a:lnTo>
                    <a:pt x="160" y="570"/>
                  </a:lnTo>
                  <a:lnTo>
                    <a:pt x="153" y="582"/>
                  </a:lnTo>
                  <a:lnTo>
                    <a:pt x="136" y="612"/>
                  </a:lnTo>
                  <a:lnTo>
                    <a:pt x="110" y="654"/>
                  </a:lnTo>
                  <a:lnTo>
                    <a:pt x="81" y="703"/>
                  </a:lnTo>
                  <a:lnTo>
                    <a:pt x="51" y="751"/>
                  </a:lnTo>
                  <a:lnTo>
                    <a:pt x="25" y="794"/>
                  </a:lnTo>
                  <a:lnTo>
                    <a:pt x="7" y="824"/>
                  </a:lnTo>
                  <a:lnTo>
                    <a:pt x="0" y="835"/>
                  </a:lnTo>
                  <a:lnTo>
                    <a:pt x="19" y="862"/>
                  </a:lnTo>
                  <a:lnTo>
                    <a:pt x="40" y="892"/>
                  </a:lnTo>
                  <a:lnTo>
                    <a:pt x="66" y="925"/>
                  </a:lnTo>
                  <a:lnTo>
                    <a:pt x="92" y="962"/>
                  </a:lnTo>
                  <a:lnTo>
                    <a:pt x="120" y="1000"/>
                  </a:lnTo>
                  <a:lnTo>
                    <a:pt x="150" y="1039"/>
                  </a:lnTo>
                  <a:lnTo>
                    <a:pt x="180" y="1078"/>
                  </a:lnTo>
                  <a:lnTo>
                    <a:pt x="210" y="1117"/>
                  </a:lnTo>
                  <a:lnTo>
                    <a:pt x="239" y="1154"/>
                  </a:lnTo>
                  <a:lnTo>
                    <a:pt x="267" y="1189"/>
                  </a:lnTo>
                  <a:lnTo>
                    <a:pt x="294" y="1221"/>
                  </a:lnTo>
                  <a:lnTo>
                    <a:pt x="319" y="1249"/>
                  </a:lnTo>
                  <a:lnTo>
                    <a:pt x="341" y="1272"/>
                  </a:lnTo>
                  <a:lnTo>
                    <a:pt x="361" y="1289"/>
                  </a:lnTo>
                  <a:lnTo>
                    <a:pt x="376" y="1301"/>
                  </a:lnTo>
                  <a:lnTo>
                    <a:pt x="387" y="1304"/>
                  </a:lnTo>
                  <a:lnTo>
                    <a:pt x="395" y="1304"/>
                  </a:lnTo>
                  <a:lnTo>
                    <a:pt x="401" y="1302"/>
                  </a:lnTo>
                  <a:lnTo>
                    <a:pt x="410" y="1294"/>
                  </a:lnTo>
                  <a:lnTo>
                    <a:pt x="423" y="1282"/>
                  </a:lnTo>
                  <a:lnTo>
                    <a:pt x="438" y="1265"/>
                  </a:lnTo>
                  <a:lnTo>
                    <a:pt x="456" y="1244"/>
                  </a:lnTo>
                  <a:lnTo>
                    <a:pt x="478" y="1220"/>
                  </a:lnTo>
                  <a:lnTo>
                    <a:pt x="503" y="1192"/>
                  </a:lnTo>
                  <a:lnTo>
                    <a:pt x="529" y="1161"/>
                  </a:lnTo>
                  <a:lnTo>
                    <a:pt x="558" y="1127"/>
                  </a:lnTo>
                  <a:lnTo>
                    <a:pt x="588" y="1090"/>
                  </a:lnTo>
                  <a:lnTo>
                    <a:pt x="620" y="1051"/>
                  </a:lnTo>
                  <a:lnTo>
                    <a:pt x="655" y="1009"/>
                  </a:lnTo>
                  <a:lnTo>
                    <a:pt x="690" y="965"/>
                  </a:lnTo>
                  <a:lnTo>
                    <a:pt x="727" y="921"/>
                  </a:lnTo>
                  <a:lnTo>
                    <a:pt x="765" y="874"/>
                  </a:lnTo>
                  <a:lnTo>
                    <a:pt x="805" y="827"/>
                  </a:lnTo>
                  <a:lnTo>
                    <a:pt x="844" y="780"/>
                  </a:lnTo>
                  <a:lnTo>
                    <a:pt x="884" y="732"/>
                  </a:lnTo>
                  <a:lnTo>
                    <a:pt x="924" y="682"/>
                  </a:lnTo>
                  <a:lnTo>
                    <a:pt x="965" y="634"/>
                  </a:lnTo>
                  <a:lnTo>
                    <a:pt x="1005" y="585"/>
                  </a:lnTo>
                  <a:lnTo>
                    <a:pt x="1045" y="538"/>
                  </a:lnTo>
                  <a:lnTo>
                    <a:pt x="1086" y="492"/>
                  </a:lnTo>
                  <a:lnTo>
                    <a:pt x="1125" y="446"/>
                  </a:lnTo>
                  <a:lnTo>
                    <a:pt x="1163" y="402"/>
                  </a:lnTo>
                  <a:lnTo>
                    <a:pt x="1201" y="360"/>
                  </a:lnTo>
                  <a:lnTo>
                    <a:pt x="1238" y="320"/>
                  </a:lnTo>
                  <a:lnTo>
                    <a:pt x="1272" y="282"/>
                  </a:lnTo>
                  <a:lnTo>
                    <a:pt x="1306" y="247"/>
                  </a:lnTo>
                  <a:lnTo>
                    <a:pt x="1337" y="214"/>
                  </a:lnTo>
                  <a:lnTo>
                    <a:pt x="1367" y="184"/>
                  </a:lnTo>
                  <a:lnTo>
                    <a:pt x="1395" y="159"/>
                  </a:lnTo>
                  <a:lnTo>
                    <a:pt x="1141"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p>
              <a:endParaRPr lang="en-US"/>
            </a:p>
          </p:txBody>
        </p:sp>
        <p:sp>
          <p:nvSpPr>
            <p:cNvPr id="15" name="Freeform 196"/>
            <p:cNvSpPr>
              <a:spLocks/>
            </p:cNvSpPr>
            <p:nvPr/>
          </p:nvSpPr>
          <p:spPr bwMode="auto">
            <a:xfrm>
              <a:off x="1844" y="1821"/>
              <a:ext cx="473" cy="463"/>
            </a:xfrm>
            <a:custGeom>
              <a:avLst/>
              <a:gdLst/>
              <a:ahLst/>
              <a:cxnLst>
                <a:cxn ang="0">
                  <a:pos x="1139" y="2"/>
                </a:cxn>
                <a:cxn ang="0">
                  <a:pos x="1121" y="21"/>
                </a:cxn>
                <a:cxn ang="0">
                  <a:pos x="1090" y="54"/>
                </a:cxn>
                <a:cxn ang="0">
                  <a:pos x="1048" y="99"/>
                </a:cxn>
                <a:cxn ang="0">
                  <a:pos x="998" y="151"/>
                </a:cxn>
                <a:cxn ang="0">
                  <a:pos x="945" y="206"/>
                </a:cxn>
                <a:cxn ang="0">
                  <a:pos x="892" y="262"/>
                </a:cxn>
                <a:cxn ang="0">
                  <a:pos x="843" y="312"/>
                </a:cxn>
                <a:cxn ang="0">
                  <a:pos x="788" y="366"/>
                </a:cxn>
                <a:cxn ang="0">
                  <a:pos x="730" y="431"/>
                </a:cxn>
                <a:cxn ang="0">
                  <a:pos x="675" y="498"/>
                </a:cxn>
                <a:cxn ang="0">
                  <a:pos x="622" y="566"/>
                </a:cxn>
                <a:cxn ang="0">
                  <a:pos x="572" y="635"/>
                </a:cxn>
                <a:cxn ang="0">
                  <a:pos x="523" y="705"/>
                </a:cxn>
                <a:cxn ang="0">
                  <a:pos x="474" y="775"/>
                </a:cxn>
                <a:cxn ang="0">
                  <a:pos x="425" y="847"/>
                </a:cxn>
                <a:cxn ang="0">
                  <a:pos x="392" y="866"/>
                </a:cxn>
                <a:cxn ang="0">
                  <a:pos x="368" y="831"/>
                </a:cxn>
                <a:cxn ang="0">
                  <a:pos x="337" y="790"/>
                </a:cxn>
                <a:cxn ang="0">
                  <a:pos x="302" y="747"/>
                </a:cxn>
                <a:cxn ang="0">
                  <a:pos x="266" y="702"/>
                </a:cxn>
                <a:cxn ang="0">
                  <a:pos x="232" y="658"/>
                </a:cxn>
                <a:cxn ang="0">
                  <a:pos x="198" y="619"/>
                </a:cxn>
                <a:cxn ang="0">
                  <a:pos x="172" y="584"/>
                </a:cxn>
                <a:cxn ang="0">
                  <a:pos x="153" y="582"/>
                </a:cxn>
                <a:cxn ang="0">
                  <a:pos x="110" y="654"/>
                </a:cxn>
                <a:cxn ang="0">
                  <a:pos x="51" y="751"/>
                </a:cxn>
                <a:cxn ang="0">
                  <a:pos x="7" y="824"/>
                </a:cxn>
                <a:cxn ang="0">
                  <a:pos x="19" y="862"/>
                </a:cxn>
                <a:cxn ang="0">
                  <a:pos x="66" y="925"/>
                </a:cxn>
                <a:cxn ang="0">
                  <a:pos x="120" y="1000"/>
                </a:cxn>
                <a:cxn ang="0">
                  <a:pos x="180" y="1078"/>
                </a:cxn>
                <a:cxn ang="0">
                  <a:pos x="239" y="1154"/>
                </a:cxn>
                <a:cxn ang="0">
                  <a:pos x="294" y="1221"/>
                </a:cxn>
                <a:cxn ang="0">
                  <a:pos x="341" y="1272"/>
                </a:cxn>
                <a:cxn ang="0">
                  <a:pos x="376" y="1301"/>
                </a:cxn>
                <a:cxn ang="0">
                  <a:pos x="395" y="1304"/>
                </a:cxn>
                <a:cxn ang="0">
                  <a:pos x="410" y="1294"/>
                </a:cxn>
                <a:cxn ang="0">
                  <a:pos x="438" y="1265"/>
                </a:cxn>
                <a:cxn ang="0">
                  <a:pos x="478" y="1220"/>
                </a:cxn>
                <a:cxn ang="0">
                  <a:pos x="529" y="1161"/>
                </a:cxn>
                <a:cxn ang="0">
                  <a:pos x="588" y="1090"/>
                </a:cxn>
                <a:cxn ang="0">
                  <a:pos x="655" y="1009"/>
                </a:cxn>
                <a:cxn ang="0">
                  <a:pos x="727" y="921"/>
                </a:cxn>
                <a:cxn ang="0">
                  <a:pos x="805" y="827"/>
                </a:cxn>
                <a:cxn ang="0">
                  <a:pos x="884" y="732"/>
                </a:cxn>
                <a:cxn ang="0">
                  <a:pos x="965" y="634"/>
                </a:cxn>
                <a:cxn ang="0">
                  <a:pos x="1045" y="538"/>
                </a:cxn>
                <a:cxn ang="0">
                  <a:pos x="1125" y="446"/>
                </a:cxn>
                <a:cxn ang="0">
                  <a:pos x="1201" y="360"/>
                </a:cxn>
                <a:cxn ang="0">
                  <a:pos x="1272" y="282"/>
                </a:cxn>
                <a:cxn ang="0">
                  <a:pos x="1337" y="214"/>
                </a:cxn>
                <a:cxn ang="0">
                  <a:pos x="1395" y="159"/>
                </a:cxn>
              </a:cxnLst>
              <a:rect l="0" t="0" r="r" b="b"/>
              <a:pathLst>
                <a:path w="1395" h="1304">
                  <a:moveTo>
                    <a:pt x="1141" y="0"/>
                  </a:moveTo>
                  <a:lnTo>
                    <a:pt x="1139" y="2"/>
                  </a:lnTo>
                  <a:lnTo>
                    <a:pt x="1132" y="9"/>
                  </a:lnTo>
                  <a:lnTo>
                    <a:pt x="1121" y="21"/>
                  </a:lnTo>
                  <a:lnTo>
                    <a:pt x="1108" y="36"/>
                  </a:lnTo>
                  <a:lnTo>
                    <a:pt x="1090" y="54"/>
                  </a:lnTo>
                  <a:lnTo>
                    <a:pt x="1070" y="75"/>
                  </a:lnTo>
                  <a:lnTo>
                    <a:pt x="1048" y="99"/>
                  </a:lnTo>
                  <a:lnTo>
                    <a:pt x="1023" y="125"/>
                  </a:lnTo>
                  <a:lnTo>
                    <a:pt x="998" y="151"/>
                  </a:lnTo>
                  <a:lnTo>
                    <a:pt x="973" y="179"/>
                  </a:lnTo>
                  <a:lnTo>
                    <a:pt x="945" y="206"/>
                  </a:lnTo>
                  <a:lnTo>
                    <a:pt x="919" y="234"/>
                  </a:lnTo>
                  <a:lnTo>
                    <a:pt x="892" y="262"/>
                  </a:lnTo>
                  <a:lnTo>
                    <a:pt x="867" y="287"/>
                  </a:lnTo>
                  <a:lnTo>
                    <a:pt x="843" y="312"/>
                  </a:lnTo>
                  <a:lnTo>
                    <a:pt x="820" y="335"/>
                  </a:lnTo>
                  <a:lnTo>
                    <a:pt x="788" y="366"/>
                  </a:lnTo>
                  <a:lnTo>
                    <a:pt x="758" y="399"/>
                  </a:lnTo>
                  <a:lnTo>
                    <a:pt x="730" y="431"/>
                  </a:lnTo>
                  <a:lnTo>
                    <a:pt x="702" y="464"/>
                  </a:lnTo>
                  <a:lnTo>
                    <a:pt x="675" y="498"/>
                  </a:lnTo>
                  <a:lnTo>
                    <a:pt x="648" y="532"/>
                  </a:lnTo>
                  <a:lnTo>
                    <a:pt x="622" y="566"/>
                  </a:lnTo>
                  <a:lnTo>
                    <a:pt x="597" y="600"/>
                  </a:lnTo>
                  <a:lnTo>
                    <a:pt x="572" y="635"/>
                  </a:lnTo>
                  <a:lnTo>
                    <a:pt x="548" y="671"/>
                  </a:lnTo>
                  <a:lnTo>
                    <a:pt x="523" y="705"/>
                  </a:lnTo>
                  <a:lnTo>
                    <a:pt x="498" y="741"/>
                  </a:lnTo>
                  <a:lnTo>
                    <a:pt x="474" y="775"/>
                  </a:lnTo>
                  <a:lnTo>
                    <a:pt x="450" y="811"/>
                  </a:lnTo>
                  <a:lnTo>
                    <a:pt x="425" y="847"/>
                  </a:lnTo>
                  <a:lnTo>
                    <a:pt x="401" y="881"/>
                  </a:lnTo>
                  <a:lnTo>
                    <a:pt x="392" y="866"/>
                  </a:lnTo>
                  <a:lnTo>
                    <a:pt x="380" y="849"/>
                  </a:lnTo>
                  <a:lnTo>
                    <a:pt x="368" y="831"/>
                  </a:lnTo>
                  <a:lnTo>
                    <a:pt x="353" y="811"/>
                  </a:lnTo>
                  <a:lnTo>
                    <a:pt x="337" y="790"/>
                  </a:lnTo>
                  <a:lnTo>
                    <a:pt x="320" y="768"/>
                  </a:lnTo>
                  <a:lnTo>
                    <a:pt x="302" y="747"/>
                  </a:lnTo>
                  <a:lnTo>
                    <a:pt x="285" y="724"/>
                  </a:lnTo>
                  <a:lnTo>
                    <a:pt x="266" y="702"/>
                  </a:lnTo>
                  <a:lnTo>
                    <a:pt x="249" y="680"/>
                  </a:lnTo>
                  <a:lnTo>
                    <a:pt x="232" y="658"/>
                  </a:lnTo>
                  <a:lnTo>
                    <a:pt x="214" y="637"/>
                  </a:lnTo>
                  <a:lnTo>
                    <a:pt x="198" y="619"/>
                  </a:lnTo>
                  <a:lnTo>
                    <a:pt x="184" y="600"/>
                  </a:lnTo>
                  <a:lnTo>
                    <a:pt x="172" y="584"/>
                  </a:lnTo>
                  <a:lnTo>
                    <a:pt x="160" y="570"/>
                  </a:lnTo>
                  <a:lnTo>
                    <a:pt x="153" y="582"/>
                  </a:lnTo>
                  <a:lnTo>
                    <a:pt x="136" y="612"/>
                  </a:lnTo>
                  <a:lnTo>
                    <a:pt x="110" y="654"/>
                  </a:lnTo>
                  <a:lnTo>
                    <a:pt x="81" y="703"/>
                  </a:lnTo>
                  <a:lnTo>
                    <a:pt x="51" y="751"/>
                  </a:lnTo>
                  <a:lnTo>
                    <a:pt x="25" y="794"/>
                  </a:lnTo>
                  <a:lnTo>
                    <a:pt x="7" y="824"/>
                  </a:lnTo>
                  <a:lnTo>
                    <a:pt x="0" y="835"/>
                  </a:lnTo>
                  <a:lnTo>
                    <a:pt x="19" y="862"/>
                  </a:lnTo>
                  <a:lnTo>
                    <a:pt x="40" y="892"/>
                  </a:lnTo>
                  <a:lnTo>
                    <a:pt x="66" y="925"/>
                  </a:lnTo>
                  <a:lnTo>
                    <a:pt x="92" y="962"/>
                  </a:lnTo>
                  <a:lnTo>
                    <a:pt x="120" y="1000"/>
                  </a:lnTo>
                  <a:lnTo>
                    <a:pt x="150" y="1039"/>
                  </a:lnTo>
                  <a:lnTo>
                    <a:pt x="180" y="1078"/>
                  </a:lnTo>
                  <a:lnTo>
                    <a:pt x="210" y="1117"/>
                  </a:lnTo>
                  <a:lnTo>
                    <a:pt x="239" y="1154"/>
                  </a:lnTo>
                  <a:lnTo>
                    <a:pt x="267" y="1189"/>
                  </a:lnTo>
                  <a:lnTo>
                    <a:pt x="294" y="1221"/>
                  </a:lnTo>
                  <a:lnTo>
                    <a:pt x="319" y="1249"/>
                  </a:lnTo>
                  <a:lnTo>
                    <a:pt x="341" y="1272"/>
                  </a:lnTo>
                  <a:lnTo>
                    <a:pt x="361" y="1289"/>
                  </a:lnTo>
                  <a:lnTo>
                    <a:pt x="376" y="1301"/>
                  </a:lnTo>
                  <a:lnTo>
                    <a:pt x="387" y="1304"/>
                  </a:lnTo>
                  <a:lnTo>
                    <a:pt x="395" y="1304"/>
                  </a:lnTo>
                  <a:lnTo>
                    <a:pt x="401" y="1302"/>
                  </a:lnTo>
                  <a:lnTo>
                    <a:pt x="410" y="1294"/>
                  </a:lnTo>
                  <a:lnTo>
                    <a:pt x="423" y="1282"/>
                  </a:lnTo>
                  <a:lnTo>
                    <a:pt x="438" y="1265"/>
                  </a:lnTo>
                  <a:lnTo>
                    <a:pt x="456" y="1244"/>
                  </a:lnTo>
                  <a:lnTo>
                    <a:pt x="478" y="1220"/>
                  </a:lnTo>
                  <a:lnTo>
                    <a:pt x="503" y="1192"/>
                  </a:lnTo>
                  <a:lnTo>
                    <a:pt x="529" y="1161"/>
                  </a:lnTo>
                  <a:lnTo>
                    <a:pt x="558" y="1127"/>
                  </a:lnTo>
                  <a:lnTo>
                    <a:pt x="588" y="1090"/>
                  </a:lnTo>
                  <a:lnTo>
                    <a:pt x="620" y="1051"/>
                  </a:lnTo>
                  <a:lnTo>
                    <a:pt x="655" y="1009"/>
                  </a:lnTo>
                  <a:lnTo>
                    <a:pt x="690" y="965"/>
                  </a:lnTo>
                  <a:lnTo>
                    <a:pt x="727" y="921"/>
                  </a:lnTo>
                  <a:lnTo>
                    <a:pt x="765" y="874"/>
                  </a:lnTo>
                  <a:lnTo>
                    <a:pt x="805" y="827"/>
                  </a:lnTo>
                  <a:lnTo>
                    <a:pt x="844" y="780"/>
                  </a:lnTo>
                  <a:lnTo>
                    <a:pt x="884" y="732"/>
                  </a:lnTo>
                  <a:lnTo>
                    <a:pt x="924" y="682"/>
                  </a:lnTo>
                  <a:lnTo>
                    <a:pt x="965" y="634"/>
                  </a:lnTo>
                  <a:lnTo>
                    <a:pt x="1005" y="585"/>
                  </a:lnTo>
                  <a:lnTo>
                    <a:pt x="1045" y="538"/>
                  </a:lnTo>
                  <a:lnTo>
                    <a:pt x="1086" y="492"/>
                  </a:lnTo>
                  <a:lnTo>
                    <a:pt x="1125" y="446"/>
                  </a:lnTo>
                  <a:lnTo>
                    <a:pt x="1163" y="402"/>
                  </a:lnTo>
                  <a:lnTo>
                    <a:pt x="1201" y="360"/>
                  </a:lnTo>
                  <a:lnTo>
                    <a:pt x="1238" y="320"/>
                  </a:lnTo>
                  <a:lnTo>
                    <a:pt x="1272" y="282"/>
                  </a:lnTo>
                  <a:lnTo>
                    <a:pt x="1306" y="247"/>
                  </a:lnTo>
                  <a:lnTo>
                    <a:pt x="1337" y="214"/>
                  </a:lnTo>
                  <a:lnTo>
                    <a:pt x="1367" y="184"/>
                  </a:lnTo>
                  <a:lnTo>
                    <a:pt x="1395" y="159"/>
                  </a:lnTo>
                  <a:lnTo>
                    <a:pt x="1141"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p>
              <a:pPr>
                <a:defRPr/>
              </a:pPr>
              <a:endParaRPr lang="en-US">
                <a:latin typeface="Segoe Semibold" pitchFamily="34" charset="0"/>
              </a:endParaRPr>
            </a:p>
          </p:txBody>
        </p:sp>
      </p:grpSp>
      <p:grpSp>
        <p:nvGrpSpPr>
          <p:cNvPr id="16" name="Group 194"/>
          <p:cNvGrpSpPr>
            <a:grpSpLocks/>
          </p:cNvGrpSpPr>
          <p:nvPr/>
        </p:nvGrpSpPr>
        <p:grpSpPr bwMode="auto">
          <a:xfrm>
            <a:off x="304800" y="3384550"/>
            <a:ext cx="533400" cy="572029"/>
            <a:chOff x="1844" y="1821"/>
            <a:chExt cx="545" cy="463"/>
          </a:xfrm>
        </p:grpSpPr>
        <p:sp>
          <p:nvSpPr>
            <p:cNvPr id="17" name="Freeform 195"/>
            <p:cNvSpPr>
              <a:spLocks/>
            </p:cNvSpPr>
            <p:nvPr/>
          </p:nvSpPr>
          <p:spPr bwMode="auto">
            <a:xfrm>
              <a:off x="1881" y="1849"/>
              <a:ext cx="508" cy="409"/>
            </a:xfrm>
            <a:custGeom>
              <a:avLst/>
              <a:gdLst>
                <a:gd name="T0" fmla="*/ 0 w 1395"/>
                <a:gd name="T1" fmla="*/ 0 h 1304"/>
                <a:gd name="T2" fmla="*/ 0 w 1395"/>
                <a:gd name="T3" fmla="*/ 0 h 1304"/>
                <a:gd name="T4" fmla="*/ 0 w 1395"/>
                <a:gd name="T5" fmla="*/ 0 h 1304"/>
                <a:gd name="T6" fmla="*/ 0 w 1395"/>
                <a:gd name="T7" fmla="*/ 0 h 1304"/>
                <a:gd name="T8" fmla="*/ 0 w 1395"/>
                <a:gd name="T9" fmla="*/ 0 h 1304"/>
                <a:gd name="T10" fmla="*/ 0 w 1395"/>
                <a:gd name="T11" fmla="*/ 0 h 1304"/>
                <a:gd name="T12" fmla="*/ 0 w 1395"/>
                <a:gd name="T13" fmla="*/ 0 h 1304"/>
                <a:gd name="T14" fmla="*/ 0 w 1395"/>
                <a:gd name="T15" fmla="*/ 0 h 1304"/>
                <a:gd name="T16" fmla="*/ 0 w 1395"/>
                <a:gd name="T17" fmla="*/ 0 h 1304"/>
                <a:gd name="T18" fmla="*/ 0 w 1395"/>
                <a:gd name="T19" fmla="*/ 0 h 1304"/>
                <a:gd name="T20" fmla="*/ 0 w 1395"/>
                <a:gd name="T21" fmla="*/ 0 h 1304"/>
                <a:gd name="T22" fmla="*/ 0 w 1395"/>
                <a:gd name="T23" fmla="*/ 0 h 1304"/>
                <a:gd name="T24" fmla="*/ 0 w 1395"/>
                <a:gd name="T25" fmla="*/ 0 h 1304"/>
                <a:gd name="T26" fmla="*/ 0 w 1395"/>
                <a:gd name="T27" fmla="*/ 0 h 1304"/>
                <a:gd name="T28" fmla="*/ 0 w 1395"/>
                <a:gd name="T29" fmla="*/ 0 h 1304"/>
                <a:gd name="T30" fmla="*/ 0 w 1395"/>
                <a:gd name="T31" fmla="*/ 0 h 1304"/>
                <a:gd name="T32" fmla="*/ 0 w 1395"/>
                <a:gd name="T33" fmla="*/ 0 h 1304"/>
                <a:gd name="T34" fmla="*/ 0 w 1395"/>
                <a:gd name="T35" fmla="*/ 0 h 1304"/>
                <a:gd name="T36" fmla="*/ 0 w 1395"/>
                <a:gd name="T37" fmla="*/ 0 h 1304"/>
                <a:gd name="T38" fmla="*/ 0 w 1395"/>
                <a:gd name="T39" fmla="*/ 0 h 1304"/>
                <a:gd name="T40" fmla="*/ 0 w 1395"/>
                <a:gd name="T41" fmla="*/ 0 h 1304"/>
                <a:gd name="T42" fmla="*/ 0 w 1395"/>
                <a:gd name="T43" fmla="*/ 0 h 1304"/>
                <a:gd name="T44" fmla="*/ 0 w 1395"/>
                <a:gd name="T45" fmla="*/ 0 h 1304"/>
                <a:gd name="T46" fmla="*/ 0 w 1395"/>
                <a:gd name="T47" fmla="*/ 0 h 1304"/>
                <a:gd name="T48" fmla="*/ 0 w 1395"/>
                <a:gd name="T49" fmla="*/ 0 h 1304"/>
                <a:gd name="T50" fmla="*/ 0 w 1395"/>
                <a:gd name="T51" fmla="*/ 0 h 1304"/>
                <a:gd name="T52" fmla="*/ 0 w 1395"/>
                <a:gd name="T53" fmla="*/ 0 h 1304"/>
                <a:gd name="T54" fmla="*/ 0 w 1395"/>
                <a:gd name="T55" fmla="*/ 0 h 1304"/>
                <a:gd name="T56" fmla="*/ 0 w 1395"/>
                <a:gd name="T57" fmla="*/ 0 h 1304"/>
                <a:gd name="T58" fmla="*/ 0 w 1395"/>
                <a:gd name="T59" fmla="*/ 0 h 1304"/>
                <a:gd name="T60" fmla="*/ 0 w 1395"/>
                <a:gd name="T61" fmla="*/ 0 h 1304"/>
                <a:gd name="T62" fmla="*/ 0 w 1395"/>
                <a:gd name="T63" fmla="*/ 0 h 1304"/>
                <a:gd name="T64" fmla="*/ 0 w 1395"/>
                <a:gd name="T65" fmla="*/ 0 h 1304"/>
                <a:gd name="T66" fmla="*/ 0 w 1395"/>
                <a:gd name="T67" fmla="*/ 0 h 1304"/>
                <a:gd name="T68" fmla="*/ 0 w 1395"/>
                <a:gd name="T69" fmla="*/ 0 h 1304"/>
                <a:gd name="T70" fmla="*/ 0 w 1395"/>
                <a:gd name="T71" fmla="*/ 0 h 1304"/>
                <a:gd name="T72" fmla="*/ 0 w 1395"/>
                <a:gd name="T73" fmla="*/ 0 h 1304"/>
                <a:gd name="T74" fmla="*/ 0 w 1395"/>
                <a:gd name="T75" fmla="*/ 0 h 1304"/>
                <a:gd name="T76" fmla="*/ 0 w 1395"/>
                <a:gd name="T77" fmla="*/ 0 h 1304"/>
                <a:gd name="T78" fmla="*/ 0 w 1395"/>
                <a:gd name="T79" fmla="*/ 0 h 1304"/>
                <a:gd name="T80" fmla="*/ 0 w 1395"/>
                <a:gd name="T81" fmla="*/ 0 h 1304"/>
                <a:gd name="T82" fmla="*/ 0 w 1395"/>
                <a:gd name="T83" fmla="*/ 0 h 1304"/>
                <a:gd name="T84" fmla="*/ 0 w 1395"/>
                <a:gd name="T85" fmla="*/ 0 h 1304"/>
                <a:gd name="T86" fmla="*/ 0 w 1395"/>
                <a:gd name="T87" fmla="*/ 0 h 1304"/>
                <a:gd name="T88" fmla="*/ 0 w 1395"/>
                <a:gd name="T89" fmla="*/ 0 h 1304"/>
                <a:gd name="T90" fmla="*/ 0 w 1395"/>
                <a:gd name="T91" fmla="*/ 0 h 1304"/>
                <a:gd name="T92" fmla="*/ 0 w 1395"/>
                <a:gd name="T93" fmla="*/ 0 h 1304"/>
                <a:gd name="T94" fmla="*/ 0 w 1395"/>
                <a:gd name="T95" fmla="*/ 0 h 1304"/>
                <a:gd name="T96" fmla="*/ 0 w 1395"/>
                <a:gd name="T97" fmla="*/ 0 h 1304"/>
                <a:gd name="T98" fmla="*/ 0 w 1395"/>
                <a:gd name="T99" fmla="*/ 0 h 1304"/>
                <a:gd name="T100" fmla="*/ 0 w 1395"/>
                <a:gd name="T101" fmla="*/ 0 h 1304"/>
                <a:gd name="T102" fmla="*/ 0 w 1395"/>
                <a:gd name="T103" fmla="*/ 0 h 1304"/>
                <a:gd name="T104" fmla="*/ 0 w 1395"/>
                <a:gd name="T105" fmla="*/ 0 h 13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95"/>
                <a:gd name="T160" fmla="*/ 0 h 1304"/>
                <a:gd name="T161" fmla="*/ 1395 w 1395"/>
                <a:gd name="T162" fmla="*/ 1304 h 130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95" h="1304">
                  <a:moveTo>
                    <a:pt x="1141" y="0"/>
                  </a:moveTo>
                  <a:lnTo>
                    <a:pt x="1139" y="2"/>
                  </a:lnTo>
                  <a:lnTo>
                    <a:pt x="1132" y="9"/>
                  </a:lnTo>
                  <a:lnTo>
                    <a:pt x="1121" y="21"/>
                  </a:lnTo>
                  <a:lnTo>
                    <a:pt x="1108" y="36"/>
                  </a:lnTo>
                  <a:lnTo>
                    <a:pt x="1090" y="54"/>
                  </a:lnTo>
                  <a:lnTo>
                    <a:pt x="1070" y="75"/>
                  </a:lnTo>
                  <a:lnTo>
                    <a:pt x="1048" y="99"/>
                  </a:lnTo>
                  <a:lnTo>
                    <a:pt x="1023" y="125"/>
                  </a:lnTo>
                  <a:lnTo>
                    <a:pt x="998" y="151"/>
                  </a:lnTo>
                  <a:lnTo>
                    <a:pt x="973" y="179"/>
                  </a:lnTo>
                  <a:lnTo>
                    <a:pt x="945" y="206"/>
                  </a:lnTo>
                  <a:lnTo>
                    <a:pt x="919" y="234"/>
                  </a:lnTo>
                  <a:lnTo>
                    <a:pt x="892" y="262"/>
                  </a:lnTo>
                  <a:lnTo>
                    <a:pt x="867" y="287"/>
                  </a:lnTo>
                  <a:lnTo>
                    <a:pt x="843" y="312"/>
                  </a:lnTo>
                  <a:lnTo>
                    <a:pt x="820" y="335"/>
                  </a:lnTo>
                  <a:lnTo>
                    <a:pt x="788" y="366"/>
                  </a:lnTo>
                  <a:lnTo>
                    <a:pt x="758" y="399"/>
                  </a:lnTo>
                  <a:lnTo>
                    <a:pt x="730" y="431"/>
                  </a:lnTo>
                  <a:lnTo>
                    <a:pt x="702" y="464"/>
                  </a:lnTo>
                  <a:lnTo>
                    <a:pt x="675" y="498"/>
                  </a:lnTo>
                  <a:lnTo>
                    <a:pt x="648" y="532"/>
                  </a:lnTo>
                  <a:lnTo>
                    <a:pt x="622" y="566"/>
                  </a:lnTo>
                  <a:lnTo>
                    <a:pt x="597" y="600"/>
                  </a:lnTo>
                  <a:lnTo>
                    <a:pt x="572" y="635"/>
                  </a:lnTo>
                  <a:lnTo>
                    <a:pt x="548" y="671"/>
                  </a:lnTo>
                  <a:lnTo>
                    <a:pt x="523" y="705"/>
                  </a:lnTo>
                  <a:lnTo>
                    <a:pt x="498" y="741"/>
                  </a:lnTo>
                  <a:lnTo>
                    <a:pt x="474" y="775"/>
                  </a:lnTo>
                  <a:lnTo>
                    <a:pt x="450" y="811"/>
                  </a:lnTo>
                  <a:lnTo>
                    <a:pt x="425" y="847"/>
                  </a:lnTo>
                  <a:lnTo>
                    <a:pt x="401" y="881"/>
                  </a:lnTo>
                  <a:lnTo>
                    <a:pt x="392" y="866"/>
                  </a:lnTo>
                  <a:lnTo>
                    <a:pt x="380" y="849"/>
                  </a:lnTo>
                  <a:lnTo>
                    <a:pt x="368" y="831"/>
                  </a:lnTo>
                  <a:lnTo>
                    <a:pt x="353" y="811"/>
                  </a:lnTo>
                  <a:lnTo>
                    <a:pt x="337" y="790"/>
                  </a:lnTo>
                  <a:lnTo>
                    <a:pt x="320" y="768"/>
                  </a:lnTo>
                  <a:lnTo>
                    <a:pt x="302" y="747"/>
                  </a:lnTo>
                  <a:lnTo>
                    <a:pt x="285" y="724"/>
                  </a:lnTo>
                  <a:lnTo>
                    <a:pt x="266" y="702"/>
                  </a:lnTo>
                  <a:lnTo>
                    <a:pt x="249" y="680"/>
                  </a:lnTo>
                  <a:lnTo>
                    <a:pt x="232" y="658"/>
                  </a:lnTo>
                  <a:lnTo>
                    <a:pt x="214" y="637"/>
                  </a:lnTo>
                  <a:lnTo>
                    <a:pt x="198" y="619"/>
                  </a:lnTo>
                  <a:lnTo>
                    <a:pt x="184" y="600"/>
                  </a:lnTo>
                  <a:lnTo>
                    <a:pt x="172" y="584"/>
                  </a:lnTo>
                  <a:lnTo>
                    <a:pt x="160" y="570"/>
                  </a:lnTo>
                  <a:lnTo>
                    <a:pt x="153" y="582"/>
                  </a:lnTo>
                  <a:lnTo>
                    <a:pt x="136" y="612"/>
                  </a:lnTo>
                  <a:lnTo>
                    <a:pt x="110" y="654"/>
                  </a:lnTo>
                  <a:lnTo>
                    <a:pt x="81" y="703"/>
                  </a:lnTo>
                  <a:lnTo>
                    <a:pt x="51" y="751"/>
                  </a:lnTo>
                  <a:lnTo>
                    <a:pt x="25" y="794"/>
                  </a:lnTo>
                  <a:lnTo>
                    <a:pt x="7" y="824"/>
                  </a:lnTo>
                  <a:lnTo>
                    <a:pt x="0" y="835"/>
                  </a:lnTo>
                  <a:lnTo>
                    <a:pt x="19" y="862"/>
                  </a:lnTo>
                  <a:lnTo>
                    <a:pt x="40" y="892"/>
                  </a:lnTo>
                  <a:lnTo>
                    <a:pt x="66" y="925"/>
                  </a:lnTo>
                  <a:lnTo>
                    <a:pt x="92" y="962"/>
                  </a:lnTo>
                  <a:lnTo>
                    <a:pt x="120" y="1000"/>
                  </a:lnTo>
                  <a:lnTo>
                    <a:pt x="150" y="1039"/>
                  </a:lnTo>
                  <a:lnTo>
                    <a:pt x="180" y="1078"/>
                  </a:lnTo>
                  <a:lnTo>
                    <a:pt x="210" y="1117"/>
                  </a:lnTo>
                  <a:lnTo>
                    <a:pt x="239" y="1154"/>
                  </a:lnTo>
                  <a:lnTo>
                    <a:pt x="267" y="1189"/>
                  </a:lnTo>
                  <a:lnTo>
                    <a:pt x="294" y="1221"/>
                  </a:lnTo>
                  <a:lnTo>
                    <a:pt x="319" y="1249"/>
                  </a:lnTo>
                  <a:lnTo>
                    <a:pt x="341" y="1272"/>
                  </a:lnTo>
                  <a:lnTo>
                    <a:pt x="361" y="1289"/>
                  </a:lnTo>
                  <a:lnTo>
                    <a:pt x="376" y="1301"/>
                  </a:lnTo>
                  <a:lnTo>
                    <a:pt x="387" y="1304"/>
                  </a:lnTo>
                  <a:lnTo>
                    <a:pt x="395" y="1304"/>
                  </a:lnTo>
                  <a:lnTo>
                    <a:pt x="401" y="1302"/>
                  </a:lnTo>
                  <a:lnTo>
                    <a:pt x="410" y="1294"/>
                  </a:lnTo>
                  <a:lnTo>
                    <a:pt x="423" y="1282"/>
                  </a:lnTo>
                  <a:lnTo>
                    <a:pt x="438" y="1265"/>
                  </a:lnTo>
                  <a:lnTo>
                    <a:pt x="456" y="1244"/>
                  </a:lnTo>
                  <a:lnTo>
                    <a:pt x="478" y="1220"/>
                  </a:lnTo>
                  <a:lnTo>
                    <a:pt x="503" y="1192"/>
                  </a:lnTo>
                  <a:lnTo>
                    <a:pt x="529" y="1161"/>
                  </a:lnTo>
                  <a:lnTo>
                    <a:pt x="558" y="1127"/>
                  </a:lnTo>
                  <a:lnTo>
                    <a:pt x="588" y="1090"/>
                  </a:lnTo>
                  <a:lnTo>
                    <a:pt x="620" y="1051"/>
                  </a:lnTo>
                  <a:lnTo>
                    <a:pt x="655" y="1009"/>
                  </a:lnTo>
                  <a:lnTo>
                    <a:pt x="690" y="965"/>
                  </a:lnTo>
                  <a:lnTo>
                    <a:pt x="727" y="921"/>
                  </a:lnTo>
                  <a:lnTo>
                    <a:pt x="765" y="874"/>
                  </a:lnTo>
                  <a:lnTo>
                    <a:pt x="805" y="827"/>
                  </a:lnTo>
                  <a:lnTo>
                    <a:pt x="844" y="780"/>
                  </a:lnTo>
                  <a:lnTo>
                    <a:pt x="884" y="732"/>
                  </a:lnTo>
                  <a:lnTo>
                    <a:pt x="924" y="682"/>
                  </a:lnTo>
                  <a:lnTo>
                    <a:pt x="965" y="634"/>
                  </a:lnTo>
                  <a:lnTo>
                    <a:pt x="1005" y="585"/>
                  </a:lnTo>
                  <a:lnTo>
                    <a:pt x="1045" y="538"/>
                  </a:lnTo>
                  <a:lnTo>
                    <a:pt x="1086" y="492"/>
                  </a:lnTo>
                  <a:lnTo>
                    <a:pt x="1125" y="446"/>
                  </a:lnTo>
                  <a:lnTo>
                    <a:pt x="1163" y="402"/>
                  </a:lnTo>
                  <a:lnTo>
                    <a:pt x="1201" y="360"/>
                  </a:lnTo>
                  <a:lnTo>
                    <a:pt x="1238" y="320"/>
                  </a:lnTo>
                  <a:lnTo>
                    <a:pt x="1272" y="282"/>
                  </a:lnTo>
                  <a:lnTo>
                    <a:pt x="1306" y="247"/>
                  </a:lnTo>
                  <a:lnTo>
                    <a:pt x="1337" y="214"/>
                  </a:lnTo>
                  <a:lnTo>
                    <a:pt x="1367" y="184"/>
                  </a:lnTo>
                  <a:lnTo>
                    <a:pt x="1395" y="159"/>
                  </a:lnTo>
                  <a:lnTo>
                    <a:pt x="1141"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p>
              <a:endParaRPr lang="en-US"/>
            </a:p>
          </p:txBody>
        </p:sp>
        <p:sp>
          <p:nvSpPr>
            <p:cNvPr id="18" name="Freeform 196"/>
            <p:cNvSpPr>
              <a:spLocks/>
            </p:cNvSpPr>
            <p:nvPr/>
          </p:nvSpPr>
          <p:spPr bwMode="auto">
            <a:xfrm>
              <a:off x="1844" y="1821"/>
              <a:ext cx="473" cy="463"/>
            </a:xfrm>
            <a:custGeom>
              <a:avLst/>
              <a:gdLst/>
              <a:ahLst/>
              <a:cxnLst>
                <a:cxn ang="0">
                  <a:pos x="1139" y="2"/>
                </a:cxn>
                <a:cxn ang="0">
                  <a:pos x="1121" y="21"/>
                </a:cxn>
                <a:cxn ang="0">
                  <a:pos x="1090" y="54"/>
                </a:cxn>
                <a:cxn ang="0">
                  <a:pos x="1048" y="99"/>
                </a:cxn>
                <a:cxn ang="0">
                  <a:pos x="998" y="151"/>
                </a:cxn>
                <a:cxn ang="0">
                  <a:pos x="945" y="206"/>
                </a:cxn>
                <a:cxn ang="0">
                  <a:pos x="892" y="262"/>
                </a:cxn>
                <a:cxn ang="0">
                  <a:pos x="843" y="312"/>
                </a:cxn>
                <a:cxn ang="0">
                  <a:pos x="788" y="366"/>
                </a:cxn>
                <a:cxn ang="0">
                  <a:pos x="730" y="431"/>
                </a:cxn>
                <a:cxn ang="0">
                  <a:pos x="675" y="498"/>
                </a:cxn>
                <a:cxn ang="0">
                  <a:pos x="622" y="566"/>
                </a:cxn>
                <a:cxn ang="0">
                  <a:pos x="572" y="635"/>
                </a:cxn>
                <a:cxn ang="0">
                  <a:pos x="523" y="705"/>
                </a:cxn>
                <a:cxn ang="0">
                  <a:pos x="474" y="775"/>
                </a:cxn>
                <a:cxn ang="0">
                  <a:pos x="425" y="847"/>
                </a:cxn>
                <a:cxn ang="0">
                  <a:pos x="392" y="866"/>
                </a:cxn>
                <a:cxn ang="0">
                  <a:pos x="368" y="831"/>
                </a:cxn>
                <a:cxn ang="0">
                  <a:pos x="337" y="790"/>
                </a:cxn>
                <a:cxn ang="0">
                  <a:pos x="302" y="747"/>
                </a:cxn>
                <a:cxn ang="0">
                  <a:pos x="266" y="702"/>
                </a:cxn>
                <a:cxn ang="0">
                  <a:pos x="232" y="658"/>
                </a:cxn>
                <a:cxn ang="0">
                  <a:pos x="198" y="619"/>
                </a:cxn>
                <a:cxn ang="0">
                  <a:pos x="172" y="584"/>
                </a:cxn>
                <a:cxn ang="0">
                  <a:pos x="153" y="582"/>
                </a:cxn>
                <a:cxn ang="0">
                  <a:pos x="110" y="654"/>
                </a:cxn>
                <a:cxn ang="0">
                  <a:pos x="51" y="751"/>
                </a:cxn>
                <a:cxn ang="0">
                  <a:pos x="7" y="824"/>
                </a:cxn>
                <a:cxn ang="0">
                  <a:pos x="19" y="862"/>
                </a:cxn>
                <a:cxn ang="0">
                  <a:pos x="66" y="925"/>
                </a:cxn>
                <a:cxn ang="0">
                  <a:pos x="120" y="1000"/>
                </a:cxn>
                <a:cxn ang="0">
                  <a:pos x="180" y="1078"/>
                </a:cxn>
                <a:cxn ang="0">
                  <a:pos x="239" y="1154"/>
                </a:cxn>
                <a:cxn ang="0">
                  <a:pos x="294" y="1221"/>
                </a:cxn>
                <a:cxn ang="0">
                  <a:pos x="341" y="1272"/>
                </a:cxn>
                <a:cxn ang="0">
                  <a:pos x="376" y="1301"/>
                </a:cxn>
                <a:cxn ang="0">
                  <a:pos x="395" y="1304"/>
                </a:cxn>
                <a:cxn ang="0">
                  <a:pos x="410" y="1294"/>
                </a:cxn>
                <a:cxn ang="0">
                  <a:pos x="438" y="1265"/>
                </a:cxn>
                <a:cxn ang="0">
                  <a:pos x="478" y="1220"/>
                </a:cxn>
                <a:cxn ang="0">
                  <a:pos x="529" y="1161"/>
                </a:cxn>
                <a:cxn ang="0">
                  <a:pos x="588" y="1090"/>
                </a:cxn>
                <a:cxn ang="0">
                  <a:pos x="655" y="1009"/>
                </a:cxn>
                <a:cxn ang="0">
                  <a:pos x="727" y="921"/>
                </a:cxn>
                <a:cxn ang="0">
                  <a:pos x="805" y="827"/>
                </a:cxn>
                <a:cxn ang="0">
                  <a:pos x="884" y="732"/>
                </a:cxn>
                <a:cxn ang="0">
                  <a:pos x="965" y="634"/>
                </a:cxn>
                <a:cxn ang="0">
                  <a:pos x="1045" y="538"/>
                </a:cxn>
                <a:cxn ang="0">
                  <a:pos x="1125" y="446"/>
                </a:cxn>
                <a:cxn ang="0">
                  <a:pos x="1201" y="360"/>
                </a:cxn>
                <a:cxn ang="0">
                  <a:pos x="1272" y="282"/>
                </a:cxn>
                <a:cxn ang="0">
                  <a:pos x="1337" y="214"/>
                </a:cxn>
                <a:cxn ang="0">
                  <a:pos x="1395" y="159"/>
                </a:cxn>
              </a:cxnLst>
              <a:rect l="0" t="0" r="r" b="b"/>
              <a:pathLst>
                <a:path w="1395" h="1304">
                  <a:moveTo>
                    <a:pt x="1141" y="0"/>
                  </a:moveTo>
                  <a:lnTo>
                    <a:pt x="1139" y="2"/>
                  </a:lnTo>
                  <a:lnTo>
                    <a:pt x="1132" y="9"/>
                  </a:lnTo>
                  <a:lnTo>
                    <a:pt x="1121" y="21"/>
                  </a:lnTo>
                  <a:lnTo>
                    <a:pt x="1108" y="36"/>
                  </a:lnTo>
                  <a:lnTo>
                    <a:pt x="1090" y="54"/>
                  </a:lnTo>
                  <a:lnTo>
                    <a:pt x="1070" y="75"/>
                  </a:lnTo>
                  <a:lnTo>
                    <a:pt x="1048" y="99"/>
                  </a:lnTo>
                  <a:lnTo>
                    <a:pt x="1023" y="125"/>
                  </a:lnTo>
                  <a:lnTo>
                    <a:pt x="998" y="151"/>
                  </a:lnTo>
                  <a:lnTo>
                    <a:pt x="973" y="179"/>
                  </a:lnTo>
                  <a:lnTo>
                    <a:pt x="945" y="206"/>
                  </a:lnTo>
                  <a:lnTo>
                    <a:pt x="919" y="234"/>
                  </a:lnTo>
                  <a:lnTo>
                    <a:pt x="892" y="262"/>
                  </a:lnTo>
                  <a:lnTo>
                    <a:pt x="867" y="287"/>
                  </a:lnTo>
                  <a:lnTo>
                    <a:pt x="843" y="312"/>
                  </a:lnTo>
                  <a:lnTo>
                    <a:pt x="820" y="335"/>
                  </a:lnTo>
                  <a:lnTo>
                    <a:pt x="788" y="366"/>
                  </a:lnTo>
                  <a:lnTo>
                    <a:pt x="758" y="399"/>
                  </a:lnTo>
                  <a:lnTo>
                    <a:pt x="730" y="431"/>
                  </a:lnTo>
                  <a:lnTo>
                    <a:pt x="702" y="464"/>
                  </a:lnTo>
                  <a:lnTo>
                    <a:pt x="675" y="498"/>
                  </a:lnTo>
                  <a:lnTo>
                    <a:pt x="648" y="532"/>
                  </a:lnTo>
                  <a:lnTo>
                    <a:pt x="622" y="566"/>
                  </a:lnTo>
                  <a:lnTo>
                    <a:pt x="597" y="600"/>
                  </a:lnTo>
                  <a:lnTo>
                    <a:pt x="572" y="635"/>
                  </a:lnTo>
                  <a:lnTo>
                    <a:pt x="548" y="671"/>
                  </a:lnTo>
                  <a:lnTo>
                    <a:pt x="523" y="705"/>
                  </a:lnTo>
                  <a:lnTo>
                    <a:pt x="498" y="741"/>
                  </a:lnTo>
                  <a:lnTo>
                    <a:pt x="474" y="775"/>
                  </a:lnTo>
                  <a:lnTo>
                    <a:pt x="450" y="811"/>
                  </a:lnTo>
                  <a:lnTo>
                    <a:pt x="425" y="847"/>
                  </a:lnTo>
                  <a:lnTo>
                    <a:pt x="401" y="881"/>
                  </a:lnTo>
                  <a:lnTo>
                    <a:pt x="392" y="866"/>
                  </a:lnTo>
                  <a:lnTo>
                    <a:pt x="380" y="849"/>
                  </a:lnTo>
                  <a:lnTo>
                    <a:pt x="368" y="831"/>
                  </a:lnTo>
                  <a:lnTo>
                    <a:pt x="353" y="811"/>
                  </a:lnTo>
                  <a:lnTo>
                    <a:pt x="337" y="790"/>
                  </a:lnTo>
                  <a:lnTo>
                    <a:pt x="320" y="768"/>
                  </a:lnTo>
                  <a:lnTo>
                    <a:pt x="302" y="747"/>
                  </a:lnTo>
                  <a:lnTo>
                    <a:pt x="285" y="724"/>
                  </a:lnTo>
                  <a:lnTo>
                    <a:pt x="266" y="702"/>
                  </a:lnTo>
                  <a:lnTo>
                    <a:pt x="249" y="680"/>
                  </a:lnTo>
                  <a:lnTo>
                    <a:pt x="232" y="658"/>
                  </a:lnTo>
                  <a:lnTo>
                    <a:pt x="214" y="637"/>
                  </a:lnTo>
                  <a:lnTo>
                    <a:pt x="198" y="619"/>
                  </a:lnTo>
                  <a:lnTo>
                    <a:pt x="184" y="600"/>
                  </a:lnTo>
                  <a:lnTo>
                    <a:pt x="172" y="584"/>
                  </a:lnTo>
                  <a:lnTo>
                    <a:pt x="160" y="570"/>
                  </a:lnTo>
                  <a:lnTo>
                    <a:pt x="153" y="582"/>
                  </a:lnTo>
                  <a:lnTo>
                    <a:pt x="136" y="612"/>
                  </a:lnTo>
                  <a:lnTo>
                    <a:pt x="110" y="654"/>
                  </a:lnTo>
                  <a:lnTo>
                    <a:pt x="81" y="703"/>
                  </a:lnTo>
                  <a:lnTo>
                    <a:pt x="51" y="751"/>
                  </a:lnTo>
                  <a:lnTo>
                    <a:pt x="25" y="794"/>
                  </a:lnTo>
                  <a:lnTo>
                    <a:pt x="7" y="824"/>
                  </a:lnTo>
                  <a:lnTo>
                    <a:pt x="0" y="835"/>
                  </a:lnTo>
                  <a:lnTo>
                    <a:pt x="19" y="862"/>
                  </a:lnTo>
                  <a:lnTo>
                    <a:pt x="40" y="892"/>
                  </a:lnTo>
                  <a:lnTo>
                    <a:pt x="66" y="925"/>
                  </a:lnTo>
                  <a:lnTo>
                    <a:pt x="92" y="962"/>
                  </a:lnTo>
                  <a:lnTo>
                    <a:pt x="120" y="1000"/>
                  </a:lnTo>
                  <a:lnTo>
                    <a:pt x="150" y="1039"/>
                  </a:lnTo>
                  <a:lnTo>
                    <a:pt x="180" y="1078"/>
                  </a:lnTo>
                  <a:lnTo>
                    <a:pt x="210" y="1117"/>
                  </a:lnTo>
                  <a:lnTo>
                    <a:pt x="239" y="1154"/>
                  </a:lnTo>
                  <a:lnTo>
                    <a:pt x="267" y="1189"/>
                  </a:lnTo>
                  <a:lnTo>
                    <a:pt x="294" y="1221"/>
                  </a:lnTo>
                  <a:lnTo>
                    <a:pt x="319" y="1249"/>
                  </a:lnTo>
                  <a:lnTo>
                    <a:pt x="341" y="1272"/>
                  </a:lnTo>
                  <a:lnTo>
                    <a:pt x="361" y="1289"/>
                  </a:lnTo>
                  <a:lnTo>
                    <a:pt x="376" y="1301"/>
                  </a:lnTo>
                  <a:lnTo>
                    <a:pt x="387" y="1304"/>
                  </a:lnTo>
                  <a:lnTo>
                    <a:pt x="395" y="1304"/>
                  </a:lnTo>
                  <a:lnTo>
                    <a:pt x="401" y="1302"/>
                  </a:lnTo>
                  <a:lnTo>
                    <a:pt x="410" y="1294"/>
                  </a:lnTo>
                  <a:lnTo>
                    <a:pt x="423" y="1282"/>
                  </a:lnTo>
                  <a:lnTo>
                    <a:pt x="438" y="1265"/>
                  </a:lnTo>
                  <a:lnTo>
                    <a:pt x="456" y="1244"/>
                  </a:lnTo>
                  <a:lnTo>
                    <a:pt x="478" y="1220"/>
                  </a:lnTo>
                  <a:lnTo>
                    <a:pt x="503" y="1192"/>
                  </a:lnTo>
                  <a:lnTo>
                    <a:pt x="529" y="1161"/>
                  </a:lnTo>
                  <a:lnTo>
                    <a:pt x="558" y="1127"/>
                  </a:lnTo>
                  <a:lnTo>
                    <a:pt x="588" y="1090"/>
                  </a:lnTo>
                  <a:lnTo>
                    <a:pt x="620" y="1051"/>
                  </a:lnTo>
                  <a:lnTo>
                    <a:pt x="655" y="1009"/>
                  </a:lnTo>
                  <a:lnTo>
                    <a:pt x="690" y="965"/>
                  </a:lnTo>
                  <a:lnTo>
                    <a:pt x="727" y="921"/>
                  </a:lnTo>
                  <a:lnTo>
                    <a:pt x="765" y="874"/>
                  </a:lnTo>
                  <a:lnTo>
                    <a:pt x="805" y="827"/>
                  </a:lnTo>
                  <a:lnTo>
                    <a:pt x="844" y="780"/>
                  </a:lnTo>
                  <a:lnTo>
                    <a:pt x="884" y="732"/>
                  </a:lnTo>
                  <a:lnTo>
                    <a:pt x="924" y="682"/>
                  </a:lnTo>
                  <a:lnTo>
                    <a:pt x="965" y="634"/>
                  </a:lnTo>
                  <a:lnTo>
                    <a:pt x="1005" y="585"/>
                  </a:lnTo>
                  <a:lnTo>
                    <a:pt x="1045" y="538"/>
                  </a:lnTo>
                  <a:lnTo>
                    <a:pt x="1086" y="492"/>
                  </a:lnTo>
                  <a:lnTo>
                    <a:pt x="1125" y="446"/>
                  </a:lnTo>
                  <a:lnTo>
                    <a:pt x="1163" y="402"/>
                  </a:lnTo>
                  <a:lnTo>
                    <a:pt x="1201" y="360"/>
                  </a:lnTo>
                  <a:lnTo>
                    <a:pt x="1238" y="320"/>
                  </a:lnTo>
                  <a:lnTo>
                    <a:pt x="1272" y="282"/>
                  </a:lnTo>
                  <a:lnTo>
                    <a:pt x="1306" y="247"/>
                  </a:lnTo>
                  <a:lnTo>
                    <a:pt x="1337" y="214"/>
                  </a:lnTo>
                  <a:lnTo>
                    <a:pt x="1367" y="184"/>
                  </a:lnTo>
                  <a:lnTo>
                    <a:pt x="1395" y="159"/>
                  </a:lnTo>
                  <a:lnTo>
                    <a:pt x="1141" y="0"/>
                  </a:lnTo>
                  <a:close/>
                </a:path>
              </a:pathLst>
            </a:custGeom>
            <a:ln>
              <a:headEnd/>
              <a:tailEnd/>
            </a:ln>
          </p:spPr>
          <p:style>
            <a:lnRef idx="1">
              <a:schemeClr val="accent1"/>
            </a:lnRef>
            <a:fillRef idx="2">
              <a:schemeClr val="accent1"/>
            </a:fillRef>
            <a:effectRef idx="1">
              <a:schemeClr val="accent1"/>
            </a:effectRef>
            <a:fontRef idx="minor">
              <a:schemeClr val="dk1"/>
            </a:fontRef>
          </p:style>
          <p:txBody>
            <a:bodyPr/>
            <a:lstStyle/>
            <a:p>
              <a:pPr>
                <a:defRPr/>
              </a:pPr>
              <a:endParaRPr lang="en-US">
                <a:latin typeface="Segoe Semibold" pitchFamily="34" charset="0"/>
              </a:endParaRPr>
            </a:p>
          </p:txBody>
        </p:sp>
      </p:gr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en-GB" smtClean="0"/>
              <a:t>Summary</a:t>
            </a:r>
            <a:endParaRPr lang="en-GB" dirty="0" smtClean="0"/>
          </a:p>
        </p:txBody>
      </p:sp>
      <p:graphicFrame>
        <p:nvGraphicFramePr>
          <p:cNvPr id="7" name="Content Placeholder 6"/>
          <p:cNvGraphicFramePr>
            <a:graphicFrameLocks noGrp="1"/>
          </p:cNvGraphicFramePr>
          <p:nvPr>
            <p:ph idx="4294967295"/>
          </p:nvPr>
        </p:nvGraphicFramePr>
        <p:xfrm>
          <a:off x="0" y="939800"/>
          <a:ext cx="8839200" cy="52927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3"/>
          <p:cNvPicPr>
            <a:picLocks noChangeAspect="1" noChangeArrowheads="1"/>
          </p:cNvPicPr>
          <p:nvPr/>
        </p:nvPicPr>
        <p:blipFill>
          <a:blip r:embed="rId8" cstate="screen"/>
          <a:srcRect/>
          <a:stretch>
            <a:fillRect/>
          </a:stretch>
        </p:blipFill>
        <p:spPr bwMode="auto">
          <a:xfrm>
            <a:off x="3704771" y="609600"/>
            <a:ext cx="5363029" cy="762000"/>
          </a:xfrm>
          <a:prstGeom prst="rect">
            <a:avLst/>
          </a:prstGeom>
          <a:noFill/>
          <a:ln w="12700">
            <a:noFill/>
            <a:miter lim="800000"/>
            <a:headEnd/>
            <a:tailEnd/>
          </a:ln>
          <a:effectLst>
            <a:reflection blurRad="6350" stA="52000" endA="300" endPos="35000" dir="5400000" sy="-100000" algn="bl" rotWithShape="0"/>
          </a:effectLst>
          <a:scene3d>
            <a:camera prst="isometricOffAxis2Left"/>
            <a:lightRig rig="threePt" dir="t"/>
          </a:scene3d>
        </p:spPr>
      </p:pic>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24402C40-E167-489A-A1D6-F175D631917C}"/>
                                            </p:graphicEl>
                                          </p:spTgt>
                                        </p:tgtEl>
                                        <p:attrNameLst>
                                          <p:attrName>style.visibility</p:attrName>
                                        </p:attrNameLst>
                                      </p:cBhvr>
                                      <p:to>
                                        <p:strVal val="visible"/>
                                      </p:to>
                                    </p:set>
                                    <p:animEffect transition="in" filter="fade">
                                      <p:cBhvr>
                                        <p:cTn id="12" dur="2000"/>
                                        <p:tgtEl>
                                          <p:spTgt spid="7">
                                            <p:graphicEl>
                                              <a:dgm id="{24402C40-E167-489A-A1D6-F175D631917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dgm id="{6CDD63BC-55B8-4B0D-8B78-B3A0938A942A}"/>
                                            </p:graphicEl>
                                          </p:spTgt>
                                        </p:tgtEl>
                                        <p:attrNameLst>
                                          <p:attrName>style.visibility</p:attrName>
                                        </p:attrNameLst>
                                      </p:cBhvr>
                                      <p:to>
                                        <p:strVal val="visible"/>
                                      </p:to>
                                    </p:set>
                                    <p:animEffect transition="in" filter="fade">
                                      <p:cBhvr>
                                        <p:cTn id="17" dur="2000"/>
                                        <p:tgtEl>
                                          <p:spTgt spid="7">
                                            <p:graphicEl>
                                              <a:dgm id="{6CDD63BC-55B8-4B0D-8B78-B3A0938A942A}"/>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graphicEl>
                                              <a:dgm id="{2DA5EF05-1AA3-47F8-B8B1-87CF32CCC767}"/>
                                            </p:graphicEl>
                                          </p:spTgt>
                                        </p:tgtEl>
                                        <p:attrNameLst>
                                          <p:attrName>style.visibility</p:attrName>
                                        </p:attrNameLst>
                                      </p:cBhvr>
                                      <p:to>
                                        <p:strVal val="visible"/>
                                      </p:to>
                                    </p:set>
                                    <p:animEffect transition="in" filter="fade">
                                      <p:cBhvr>
                                        <p:cTn id="20" dur="2000"/>
                                        <p:tgtEl>
                                          <p:spTgt spid="7">
                                            <p:graphicEl>
                                              <a:dgm id="{2DA5EF05-1AA3-47F8-B8B1-87CF32CCC767}"/>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graphicEl>
                                              <a:dgm id="{4581BED8-1A5E-4CCD-A9AD-CC0DFD5E5E0E}"/>
                                            </p:graphicEl>
                                          </p:spTgt>
                                        </p:tgtEl>
                                        <p:attrNameLst>
                                          <p:attrName>style.visibility</p:attrName>
                                        </p:attrNameLst>
                                      </p:cBhvr>
                                      <p:to>
                                        <p:strVal val="visible"/>
                                      </p:to>
                                    </p:set>
                                    <p:animEffect transition="in" filter="fade">
                                      <p:cBhvr>
                                        <p:cTn id="25" dur="2000"/>
                                        <p:tgtEl>
                                          <p:spTgt spid="7">
                                            <p:graphicEl>
                                              <a:dgm id="{4581BED8-1A5E-4CCD-A9AD-CC0DFD5E5E0E}"/>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graphicEl>
                                              <a:dgm id="{F158F3AA-F8EA-472F-8F15-AA2F0C2412B7}"/>
                                            </p:graphicEl>
                                          </p:spTgt>
                                        </p:tgtEl>
                                        <p:attrNameLst>
                                          <p:attrName>style.visibility</p:attrName>
                                        </p:attrNameLst>
                                      </p:cBhvr>
                                      <p:to>
                                        <p:strVal val="visible"/>
                                      </p:to>
                                    </p:set>
                                    <p:animEffect transition="in" filter="fade">
                                      <p:cBhvr>
                                        <p:cTn id="28" dur="2000"/>
                                        <p:tgtEl>
                                          <p:spTgt spid="7">
                                            <p:graphicEl>
                                              <a:dgm id="{F158F3AA-F8EA-472F-8F15-AA2F0C2412B7}"/>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graphicEl>
                                              <a:dgm id="{997FE6CB-8E2C-4625-98EE-7113C9594123}"/>
                                            </p:graphicEl>
                                          </p:spTgt>
                                        </p:tgtEl>
                                        <p:attrNameLst>
                                          <p:attrName>style.visibility</p:attrName>
                                        </p:attrNameLst>
                                      </p:cBhvr>
                                      <p:to>
                                        <p:strVal val="visible"/>
                                      </p:to>
                                    </p:set>
                                    <p:animEffect transition="in" filter="fade">
                                      <p:cBhvr>
                                        <p:cTn id="33" dur="2000"/>
                                        <p:tgtEl>
                                          <p:spTgt spid="7">
                                            <p:graphicEl>
                                              <a:dgm id="{997FE6CB-8E2C-4625-98EE-7113C9594123}"/>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graphicEl>
                                              <a:dgm id="{896ADBEA-EA42-4386-8405-72DA5EDAC016}"/>
                                            </p:graphicEl>
                                          </p:spTgt>
                                        </p:tgtEl>
                                        <p:attrNameLst>
                                          <p:attrName>style.visibility</p:attrName>
                                        </p:attrNameLst>
                                      </p:cBhvr>
                                      <p:to>
                                        <p:strVal val="visible"/>
                                      </p:to>
                                    </p:set>
                                    <p:animEffect transition="in" filter="fade">
                                      <p:cBhvr>
                                        <p:cTn id="36" dur="2000"/>
                                        <p:tgtEl>
                                          <p:spTgt spid="7">
                                            <p:graphicEl>
                                              <a:dgm id="{896ADBEA-EA42-4386-8405-72DA5EDAC016}"/>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graphicEl>
                                              <a:dgm id="{4F117BD2-5A6B-4C31-87C1-6AF3E95BF30F}"/>
                                            </p:graphicEl>
                                          </p:spTgt>
                                        </p:tgtEl>
                                        <p:attrNameLst>
                                          <p:attrName>style.visibility</p:attrName>
                                        </p:attrNameLst>
                                      </p:cBhvr>
                                      <p:to>
                                        <p:strVal val="visible"/>
                                      </p:to>
                                    </p:set>
                                    <p:animEffect transition="in" filter="fade">
                                      <p:cBhvr>
                                        <p:cTn id="41" dur="500"/>
                                        <p:tgtEl>
                                          <p:spTgt spid="7">
                                            <p:graphicEl>
                                              <a:dgm id="{4F117BD2-5A6B-4C31-87C1-6AF3E95BF30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a:blip r:embed="rId3">
            <a:lum bright="-100000"/>
          </a:blip>
          <a:srcRect/>
          <a:stretch>
            <a:fillRect/>
          </a:stretch>
        </p:blipFill>
        <p:spPr bwMode="black">
          <a:xfrm>
            <a:off x="1602053" y="2787386"/>
            <a:ext cx="5939896" cy="1283229"/>
          </a:xfrm>
          <a:prstGeom prst="rect">
            <a:avLst/>
          </a:prstGeom>
          <a:noFill/>
        </p:spPr>
      </p:pic>
      <p:sp>
        <p:nvSpPr>
          <p:cNvPr id="5" name="Text Box 3"/>
          <p:cNvSpPr txBox="1">
            <a:spLocks noChangeArrowheads="1"/>
          </p:cNvSpPr>
          <p:nvPr/>
        </p:nvSpPr>
        <p:spPr bwMode="blackWhite">
          <a:xfrm>
            <a:off x="381000" y="5562600"/>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latin typeface="Segoe" pitchFamily="34" charset="0"/>
                <a:cs typeface="Arial" charset="0"/>
              </a:rPr>
              <a:t>© </a:t>
            </a:r>
            <a:r>
              <a:rPr lang="en-US" sz="700" dirty="0" smtClean="0">
                <a:latin typeface="Segoe" pitchFamily="34" charset="0"/>
                <a:cs typeface="Arial" charset="0"/>
              </a:rPr>
              <a:t>2007 Microsoft </a:t>
            </a:r>
            <a:r>
              <a:rPr lang="en-US" sz="700" dirty="0">
                <a:latin typeface="Segoe"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latin typeface="Segoe"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dirty="0">
                <a:latin typeface="Segoe" pitchFamily="34" charset="0"/>
                <a:cs typeface="Arial" charset="0"/>
              </a:rPr>
            </a:br>
            <a:r>
              <a:rPr lang="en-US" sz="700" dirty="0">
                <a:latin typeface="Segoe" pitchFamily="34" charset="0"/>
                <a:cs typeface="Arial" charset="0"/>
              </a:rPr>
              <a:t>MICROSOFT MAKES NO WARRANTIES, EXPRESS, IMPLIED OR STATUTORY, AS TO THE INFORMATION IN THIS PRESENTATION.</a:t>
            </a: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AGENDA</a:t>
            </a:r>
            <a:endParaRPr lang="en-GB" dirty="0"/>
          </a:p>
        </p:txBody>
      </p:sp>
      <p:sp>
        <p:nvSpPr>
          <p:cNvPr id="11267" name="Content Placeholder 2"/>
          <p:cNvSpPr>
            <a:spLocks noGrp="1"/>
          </p:cNvSpPr>
          <p:nvPr>
            <p:ph idx="1"/>
          </p:nvPr>
        </p:nvSpPr>
        <p:spPr>
          <a:xfrm>
            <a:off x="381000" y="1412874"/>
            <a:ext cx="8382000" cy="2813078"/>
          </a:xfrm>
        </p:spPr>
        <p:txBody>
          <a:bodyPr/>
          <a:lstStyle/>
          <a:p>
            <a:pPr>
              <a:buNone/>
            </a:pPr>
            <a:r>
              <a:rPr lang="en-GB" dirty="0" smtClean="0"/>
              <a:t>Demos</a:t>
            </a:r>
          </a:p>
          <a:p>
            <a:pPr lvl="1"/>
            <a:r>
              <a:rPr lang="en-GB" dirty="0" err="1" smtClean="0"/>
              <a:t>WinForms</a:t>
            </a:r>
            <a:r>
              <a:rPr lang="en-GB" dirty="0" smtClean="0"/>
              <a:t> and WPF </a:t>
            </a:r>
            <a:r>
              <a:rPr lang="en-GB" dirty="0" err="1" smtClean="0"/>
              <a:t>Interop</a:t>
            </a:r>
            <a:endParaRPr lang="en-GB" dirty="0" smtClean="0"/>
          </a:p>
          <a:p>
            <a:pPr lvl="1"/>
            <a:r>
              <a:rPr lang="en-GB" dirty="0" smtClean="0"/>
              <a:t>Managed Extensibility Framework</a:t>
            </a:r>
          </a:p>
          <a:p>
            <a:pPr lvl="1"/>
            <a:r>
              <a:rPr lang="en-GB" dirty="0" smtClean="0"/>
              <a:t>Client Application Services</a:t>
            </a:r>
          </a:p>
          <a:p>
            <a:pPr lvl="1"/>
            <a:r>
              <a:rPr lang="en-GB" dirty="0" smtClean="0"/>
              <a:t>ADO.NET Sync </a:t>
            </a:r>
            <a:r>
              <a:rPr lang="en-GB" dirty="0" smtClean="0"/>
              <a:t>Services</a:t>
            </a:r>
          </a:p>
          <a:p>
            <a:pPr lvl="1"/>
            <a:r>
              <a:rPr lang="en-GB" dirty="0" smtClean="0"/>
              <a:t>VSTO v3.0 (Customising Office)</a:t>
            </a:r>
            <a:endParaRPr lang="en-GB" dirty="0" smtClean="0"/>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1450" y="1162050"/>
            <a:ext cx="8578850" cy="3970318"/>
          </a:xfrm>
          <a:prstGeom prst="rect">
            <a:avLst/>
          </a:prstGeom>
          <a:noFill/>
        </p:spPr>
        <p:txBody>
          <a:bodyPr wrap="square" rtlCol="0">
            <a:spAutoFit/>
          </a:bodyPr>
          <a:lstStyle/>
          <a:p>
            <a:pPr algn="ctr">
              <a:buNone/>
            </a:pPr>
            <a:r>
              <a:rPr lang="en-US" sz="3600" i="1" dirty="0" smtClean="0">
                <a:latin typeface="Arial Unicode MS" pitchFamily="34" charset="-128"/>
                <a:ea typeface="Arial Unicode MS" pitchFamily="34" charset="-128"/>
                <a:cs typeface="Arial Unicode MS" pitchFamily="34" charset="-128"/>
              </a:rPr>
              <a:t>“In an ideal world, once developers master a new technology such as WPF they’d leave the previous framework behind. Everything would be written using the latest, most capable toolkit, and no one would ever worry about legacy code.” – </a:t>
            </a:r>
            <a:r>
              <a:rPr lang="en-US" sz="2000" b="1" dirty="0" smtClean="0">
                <a:latin typeface="Arial Unicode MS" pitchFamily="34" charset="-128"/>
                <a:ea typeface="Arial Unicode MS" pitchFamily="34" charset="-128"/>
                <a:cs typeface="Arial Unicode MS" pitchFamily="34" charset="-128"/>
              </a:rPr>
              <a:t>Matthew MacDonald</a:t>
            </a:r>
            <a:endParaRPr lang="en-US" sz="2000" b="1" dirty="0">
              <a:latin typeface="Arial Unicode MS" pitchFamily="34" charset="-128"/>
              <a:ea typeface="Arial Unicode MS" pitchFamily="34" charset="-128"/>
              <a:cs typeface="Arial Unicode MS" pitchFamily="34" charset="-128"/>
            </a:endParaRP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Why interop?</a:t>
            </a:r>
            <a:endParaRPr lang="en-US" dirty="0"/>
          </a:p>
        </p:txBody>
      </p:sp>
      <p:sp>
        <p:nvSpPr>
          <p:cNvPr id="3" name="Content Placeholder 2"/>
          <p:cNvSpPr>
            <a:spLocks noGrp="1"/>
          </p:cNvSpPr>
          <p:nvPr>
            <p:ph idx="1"/>
          </p:nvPr>
        </p:nvSpPr>
        <p:spPr>
          <a:xfrm>
            <a:off x="381000" y="1412874"/>
            <a:ext cx="8382000" cy="3422475"/>
          </a:xfrm>
        </p:spPr>
        <p:txBody>
          <a:bodyPr/>
          <a:lstStyle/>
          <a:p>
            <a:r>
              <a:rPr lang="en-US" dirty="0" smtClean="0"/>
              <a:t>WPF using </a:t>
            </a:r>
            <a:r>
              <a:rPr lang="en-US" dirty="0" err="1" smtClean="0"/>
              <a:t>WinForms</a:t>
            </a:r>
            <a:r>
              <a:rPr lang="en-US" dirty="0" smtClean="0"/>
              <a:t>?</a:t>
            </a:r>
          </a:p>
          <a:p>
            <a:pPr lvl="1"/>
            <a:r>
              <a:rPr lang="en-US" dirty="0" smtClean="0"/>
              <a:t>Leverage existing code investments</a:t>
            </a:r>
          </a:p>
          <a:p>
            <a:pPr lvl="1"/>
            <a:r>
              <a:rPr lang="en-US" dirty="0" smtClean="0"/>
              <a:t>Compensate for missing features in WPF</a:t>
            </a:r>
          </a:p>
          <a:p>
            <a:r>
              <a:rPr lang="en-US" dirty="0" err="1" smtClean="0"/>
              <a:t>WinForms</a:t>
            </a:r>
            <a:r>
              <a:rPr lang="en-US" dirty="0" smtClean="0"/>
              <a:t> using WPF?</a:t>
            </a:r>
          </a:p>
          <a:p>
            <a:pPr lvl="1"/>
            <a:r>
              <a:rPr lang="en-US" dirty="0" smtClean="0"/>
              <a:t>Add some WPF “shine”</a:t>
            </a:r>
          </a:p>
          <a:p>
            <a:pPr lvl="1"/>
            <a:r>
              <a:rPr lang="en-US" dirty="0" smtClean="0"/>
              <a:t>Some control not available (</a:t>
            </a:r>
            <a:r>
              <a:rPr lang="en-US" dirty="0" err="1" smtClean="0"/>
              <a:t>ie</a:t>
            </a:r>
            <a:r>
              <a:rPr lang="en-US" dirty="0" smtClean="0"/>
              <a:t>. </a:t>
            </a:r>
            <a:r>
              <a:rPr lang="en-US" dirty="0" err="1" smtClean="0"/>
              <a:t>FlowDocument</a:t>
            </a:r>
            <a:r>
              <a:rPr lang="en-US" dirty="0" smtClean="0"/>
              <a:t>)</a:t>
            </a:r>
          </a:p>
          <a:p>
            <a:endParaRPr lang="en-US" dirty="0"/>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WinForms hosting WPF</a:t>
            </a:r>
            <a:endParaRPr lang="en-GB" dirty="0"/>
          </a:p>
        </p:txBody>
      </p:sp>
      <p:sp>
        <p:nvSpPr>
          <p:cNvPr id="4" name="Text Placeholder 3"/>
          <p:cNvSpPr>
            <a:spLocks noGrp="1"/>
          </p:cNvSpPr>
          <p:nvPr>
            <p:ph type="body" sz="quarter" idx="10"/>
          </p:nvPr>
        </p:nvSpPr>
        <p:spPr/>
        <p:txBody>
          <a:bodyPr/>
          <a:lstStyle/>
          <a:p>
            <a:r>
              <a:rPr lang="en-GB" smtClean="0"/>
              <a:t>demo</a:t>
            </a:r>
            <a:endParaRPr lang="en-GB" dirty="0"/>
          </a:p>
        </p:txBody>
      </p:sp>
      <p:pic>
        <p:nvPicPr>
          <p:cNvPr id="5" name="Picture 2"/>
          <p:cNvPicPr>
            <a:picLocks noChangeAspect="1" noChangeArrowheads="1"/>
          </p:cNvPicPr>
          <p:nvPr/>
        </p:nvPicPr>
        <p:blipFill>
          <a:blip r:embed="rId3" cstate="print"/>
          <a:srcRect/>
          <a:stretch>
            <a:fillRect/>
          </a:stretch>
        </p:blipFill>
        <p:spPr bwMode="auto">
          <a:xfrm>
            <a:off x="4260850" y="2273300"/>
            <a:ext cx="4190689" cy="3155950"/>
          </a:xfrm>
          <a:prstGeom prst="rect">
            <a:avLst/>
          </a:prstGeom>
          <a:noFill/>
          <a:ln w="9525">
            <a:noFill/>
            <a:miter lim="800000"/>
            <a:headEnd/>
            <a:tailEnd/>
          </a:ln>
          <a:effectLst>
            <a:glow rad="139700">
              <a:schemeClr val="accent1">
                <a:satMod val="175000"/>
                <a:alpha val="40000"/>
              </a:schemeClr>
            </a:glow>
            <a:reflection blurRad="6350" stA="50000" endA="275" endPos="40000" dist="101600" dir="5400000" sy="-100000" algn="bl" rotWithShape="0"/>
          </a:effectLst>
          <a:scene3d>
            <a:camera prst="isometricOffAxis2Left"/>
            <a:lightRig rig="threePt" dir="t"/>
          </a:scene3d>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smtClean="0"/>
              <a:t>Why create a extendable application?</a:t>
            </a:r>
            <a:endParaRPr lang="en-US" dirty="0"/>
          </a:p>
        </p:txBody>
      </p:sp>
      <p:pic>
        <p:nvPicPr>
          <p:cNvPr id="1026" name="Picture 2"/>
          <p:cNvPicPr>
            <a:picLocks noChangeAspect="1" noChangeArrowheads="1"/>
          </p:cNvPicPr>
          <p:nvPr/>
        </p:nvPicPr>
        <p:blipFill>
          <a:blip r:embed="rId2"/>
          <a:srcRect/>
          <a:stretch>
            <a:fillRect/>
          </a:stretch>
        </p:blipFill>
        <p:spPr bwMode="auto">
          <a:xfrm>
            <a:off x="438150" y="1873250"/>
            <a:ext cx="4933950" cy="3947160"/>
          </a:xfrm>
          <a:prstGeom prst="rect">
            <a:avLst/>
          </a:prstGeom>
          <a:noFill/>
          <a:ln w="9525">
            <a:noFill/>
            <a:miter lim="800000"/>
            <a:headEnd/>
            <a:tailEnd/>
          </a:ln>
          <a:effectLst/>
        </p:spPr>
      </p:pic>
      <p:sp>
        <p:nvSpPr>
          <p:cNvPr id="8" name="Down Arrow 7"/>
          <p:cNvSpPr/>
          <p:nvPr/>
        </p:nvSpPr>
        <p:spPr bwMode="auto">
          <a:xfrm rot="5011337">
            <a:off x="5821003" y="2969056"/>
            <a:ext cx="484632" cy="978408"/>
          </a:xfrm>
          <a:prstGeom prst="down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6" name="Left Brace 5"/>
          <p:cNvSpPr/>
          <p:nvPr/>
        </p:nvSpPr>
        <p:spPr>
          <a:xfrm>
            <a:off x="6705600" y="1828800"/>
            <a:ext cx="444500" cy="3067050"/>
          </a:xfrm>
          <a:prstGeom prst="leftBrace">
            <a:avLst/>
          </a:prstGeom>
          <a:ln w="31750">
            <a:solidFill>
              <a:schemeClr val="accent1">
                <a:alpha val="58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31" name="Picture 7"/>
          <p:cNvPicPr>
            <a:picLocks noChangeAspect="1" noChangeArrowheads="1"/>
          </p:cNvPicPr>
          <p:nvPr/>
        </p:nvPicPr>
        <p:blipFill>
          <a:blip r:embed="rId3"/>
          <a:srcRect/>
          <a:stretch>
            <a:fillRect/>
          </a:stretch>
        </p:blipFill>
        <p:spPr bwMode="auto">
          <a:xfrm>
            <a:off x="7150100" y="2051050"/>
            <a:ext cx="1016000" cy="190500"/>
          </a:xfrm>
          <a:prstGeom prst="rect">
            <a:avLst/>
          </a:prstGeom>
          <a:noFill/>
          <a:ln w="9525">
            <a:noFill/>
            <a:miter lim="800000"/>
            <a:headEnd/>
            <a:tailEnd/>
          </a:ln>
          <a:effectLst/>
        </p:spPr>
      </p:pic>
      <p:pic>
        <p:nvPicPr>
          <p:cNvPr id="13" name="Picture 12" descr="Digg.png"/>
          <p:cNvPicPr>
            <a:picLocks noChangeAspect="1"/>
          </p:cNvPicPr>
          <p:nvPr/>
        </p:nvPicPr>
        <p:blipFill>
          <a:blip r:embed="rId4"/>
          <a:stretch>
            <a:fillRect/>
          </a:stretch>
        </p:blipFill>
        <p:spPr>
          <a:xfrm>
            <a:off x="7061200" y="3117850"/>
            <a:ext cx="825397" cy="1142857"/>
          </a:xfrm>
          <a:prstGeom prst="rect">
            <a:avLst/>
          </a:prstGeom>
        </p:spPr>
      </p:pic>
      <p:pic>
        <p:nvPicPr>
          <p:cNvPr id="17" name="Picture 16" descr="Laaikit.png"/>
          <p:cNvPicPr>
            <a:picLocks noChangeAspect="1"/>
          </p:cNvPicPr>
          <p:nvPr/>
        </p:nvPicPr>
        <p:blipFill>
          <a:blip r:embed="rId5"/>
          <a:stretch>
            <a:fillRect/>
          </a:stretch>
        </p:blipFill>
        <p:spPr>
          <a:xfrm>
            <a:off x="7061200" y="2406650"/>
            <a:ext cx="660318" cy="660318"/>
          </a:xfrm>
          <a:prstGeom prst="rect">
            <a:avLst/>
          </a:prstGeom>
        </p:spPr>
      </p:pic>
      <p:pic>
        <p:nvPicPr>
          <p:cNvPr id="1033" name="Picture 9"/>
          <p:cNvPicPr>
            <a:picLocks noChangeAspect="1" noChangeArrowheads="1"/>
          </p:cNvPicPr>
          <p:nvPr/>
        </p:nvPicPr>
        <p:blipFill>
          <a:blip r:embed="rId6"/>
          <a:srcRect/>
          <a:stretch>
            <a:fillRect/>
          </a:stretch>
        </p:blipFill>
        <p:spPr bwMode="auto">
          <a:xfrm>
            <a:off x="7150100" y="4362450"/>
            <a:ext cx="1041400" cy="2286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txBox="1">
            <a:spLocks/>
          </p:cNvSpPr>
          <p:nvPr/>
        </p:nvSpPr>
        <p:spPr>
          <a:xfrm>
            <a:off x="1796844" y="717550"/>
            <a:ext cx="6280356" cy="3300904"/>
          </a:xfrm>
          <a:prstGeom prst="rect">
            <a:avLst/>
          </a:prstGeom>
        </p:spPr>
        <p:txBody>
          <a:bodyPr/>
          <a:lstStyle/>
          <a:p>
            <a:pPr marL="463550" marR="0" lvl="0" indent="-463550" algn="l" defTabSz="914363" rtl="0" eaLnBrk="1" fontAlgn="auto" latinLnBrk="0" hangingPunct="1">
              <a:lnSpc>
                <a:spcPct val="90000"/>
              </a:lnSpc>
              <a:spcBef>
                <a:spcPct val="20000"/>
              </a:spcBef>
              <a:spcAft>
                <a:spcPts val="0"/>
              </a:spcAft>
              <a:buClrTx/>
              <a:buSzPct val="120000"/>
              <a:buFontTx/>
              <a:buNone/>
              <a:tabLst/>
              <a:defRPr/>
            </a:pPr>
            <a:r>
              <a:rPr kumimoji="0" lang="en-US" sz="8000" b="0" i="0" u="none" strike="noStrike" kern="1200" cap="none" spc="0" normalizeH="0" baseline="0" noProof="0" smtClean="0">
                <a:ln>
                  <a:noFill/>
                </a:ln>
                <a:solidFill>
                  <a:srgbClr val="FFFF00"/>
                </a:solidFill>
                <a:effectLst/>
                <a:uLnTx/>
                <a:uFillTx/>
                <a:latin typeface="Calibri" pitchFamily="34" charset="0"/>
                <a:ea typeface="+mn-ea"/>
                <a:cs typeface="+mn-cs"/>
              </a:rPr>
              <a:t>	</a:t>
            </a:r>
            <a:r>
              <a:rPr kumimoji="0" lang="en-US" sz="11500" b="0" i="0" u="none" strike="noStrike" kern="1200" cap="none" spc="0" normalizeH="0" baseline="0" noProof="0" smtClean="0">
                <a:ln>
                  <a:noFill/>
                </a:ln>
                <a:solidFill>
                  <a:srgbClr val="FFFF00"/>
                </a:solidFill>
                <a:effectLst/>
                <a:uLnTx/>
                <a:uFillTx/>
                <a:latin typeface="Calibri" pitchFamily="34" charset="0"/>
                <a:ea typeface="+mn-ea"/>
                <a:cs typeface="+mn-cs"/>
              </a:rPr>
              <a:t>MEF</a:t>
            </a:r>
            <a:r>
              <a:rPr kumimoji="0" lang="en-US" sz="11500" b="0" i="0" u="none" strike="noStrike" kern="1200" cap="none" spc="0" normalizeH="0" baseline="0" noProof="0" smtClean="0">
                <a:ln>
                  <a:noFill/>
                </a:ln>
                <a:solidFill>
                  <a:schemeClr val="tx1"/>
                </a:solidFill>
                <a:effectLst/>
                <a:uLnTx/>
                <a:uFillTx/>
                <a:latin typeface="Calibri" pitchFamily="34" charset="0"/>
                <a:ea typeface="+mn-ea"/>
                <a:cs typeface="+mn-cs"/>
              </a:rPr>
              <a:t/>
            </a:r>
            <a:br>
              <a:rPr kumimoji="0" lang="en-US" sz="11500" b="0" i="0" u="none" strike="noStrike" kern="1200" cap="none" spc="0" normalizeH="0" baseline="0" noProof="0" smtClean="0">
                <a:ln>
                  <a:noFill/>
                </a:ln>
                <a:solidFill>
                  <a:schemeClr val="tx1"/>
                </a:solidFill>
                <a:effectLst/>
                <a:uLnTx/>
                <a:uFillTx/>
                <a:latin typeface="Calibri" pitchFamily="34" charset="0"/>
                <a:ea typeface="+mn-ea"/>
                <a:cs typeface="+mn-cs"/>
              </a:rPr>
            </a:br>
            <a:r>
              <a:rPr kumimoji="0" lang="en-US" sz="8000" b="0" i="0" u="none" strike="noStrike" kern="1200" cap="none" spc="0" normalizeH="0" baseline="0" noProof="0" smtClean="0">
                <a:ln>
                  <a:noFill/>
                </a:ln>
                <a:solidFill>
                  <a:schemeClr val="tx1"/>
                </a:solidFill>
                <a:effectLst/>
                <a:uLnTx/>
                <a:uFillTx/>
                <a:latin typeface="Calibri" pitchFamily="34" charset="0"/>
                <a:ea typeface="+mn-ea"/>
                <a:cs typeface="+mn-cs"/>
              </a:rPr>
              <a:t>Makes Extensibility</a:t>
            </a:r>
            <a:endParaRPr kumimoji="0" lang="en-US" sz="80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sp>
        <p:nvSpPr>
          <p:cNvPr id="6" name="Rectangle 5"/>
          <p:cNvSpPr/>
          <p:nvPr/>
        </p:nvSpPr>
        <p:spPr>
          <a:xfrm>
            <a:off x="2260600" y="4267340"/>
            <a:ext cx="4973644" cy="1323439"/>
          </a:xfrm>
          <a:prstGeom prst="rect">
            <a:avLst/>
          </a:prstGeom>
        </p:spPr>
        <p:txBody>
          <a:bodyPr wrap="square">
            <a:spAutoFit/>
          </a:bodyPr>
          <a:lstStyle/>
          <a:p>
            <a:r>
              <a:rPr lang="en-US" sz="8000" dirty="0" smtClean="0"/>
              <a:t>Fun</a:t>
            </a:r>
          </a:p>
        </p:txBody>
      </p:sp>
      <p:sp>
        <p:nvSpPr>
          <p:cNvPr id="7" name="Rectangle 6"/>
          <p:cNvSpPr/>
          <p:nvPr/>
        </p:nvSpPr>
        <p:spPr>
          <a:xfrm>
            <a:off x="2260600" y="4267340"/>
            <a:ext cx="4973644" cy="1323439"/>
          </a:xfrm>
          <a:prstGeom prst="rect">
            <a:avLst/>
          </a:prstGeom>
        </p:spPr>
        <p:txBody>
          <a:bodyPr wrap="square">
            <a:spAutoFit/>
          </a:bodyPr>
          <a:lstStyle/>
          <a:p>
            <a:r>
              <a:rPr lang="en-US" sz="8000" dirty="0" smtClean="0"/>
              <a:t>Feasible</a:t>
            </a:r>
          </a:p>
        </p:txBody>
      </p:sp>
      <p:sp>
        <p:nvSpPr>
          <p:cNvPr id="8" name="Rectangle 7"/>
          <p:cNvSpPr/>
          <p:nvPr/>
        </p:nvSpPr>
        <p:spPr>
          <a:xfrm>
            <a:off x="2260600" y="4267345"/>
            <a:ext cx="4973644" cy="1323439"/>
          </a:xfrm>
          <a:prstGeom prst="rect">
            <a:avLst/>
          </a:prstGeom>
        </p:spPr>
        <p:txBody>
          <a:bodyPr wrap="square">
            <a:spAutoFit/>
          </a:bodyPr>
          <a:lstStyle/>
          <a:p>
            <a:r>
              <a:rPr lang="en-US" sz="8000" dirty="0" smtClean="0"/>
              <a:t>Fly</a:t>
            </a:r>
          </a:p>
        </p:txBody>
      </p:sp>
      <p:sp>
        <p:nvSpPr>
          <p:cNvPr id="9" name="Rectangle 8"/>
          <p:cNvSpPr/>
          <p:nvPr/>
        </p:nvSpPr>
        <p:spPr>
          <a:xfrm>
            <a:off x="2260600" y="4273337"/>
            <a:ext cx="5794620" cy="1323439"/>
          </a:xfrm>
          <a:prstGeom prst="rect">
            <a:avLst/>
          </a:prstGeom>
        </p:spPr>
        <p:txBody>
          <a:bodyPr wrap="square">
            <a:spAutoFit/>
          </a:bodyPr>
          <a:lstStyle/>
          <a:p>
            <a:r>
              <a:rPr lang="en-US" sz="8000" dirty="0" err="1" smtClean="0"/>
              <a:t>Frupendous</a:t>
            </a:r>
            <a:endParaRPr lang="en-US" sz="8000" dirty="0" smtClean="0"/>
          </a:p>
        </p:txBody>
      </p:sp>
      <p:sp>
        <p:nvSpPr>
          <p:cNvPr id="10" name="Rectangle 9"/>
          <p:cNvSpPr/>
          <p:nvPr/>
        </p:nvSpPr>
        <p:spPr>
          <a:xfrm>
            <a:off x="2260600" y="4273337"/>
            <a:ext cx="5794620" cy="1323439"/>
          </a:xfrm>
          <a:prstGeom prst="rect">
            <a:avLst/>
          </a:prstGeom>
        </p:spPr>
        <p:txBody>
          <a:bodyPr wrap="square">
            <a:spAutoFit/>
          </a:bodyPr>
          <a:lstStyle/>
          <a:p>
            <a:r>
              <a:rPr lang="en-US" sz="8000" dirty="0" smtClean="0"/>
              <a:t>Fast</a:t>
            </a:r>
          </a:p>
        </p:txBody>
      </p:sp>
      <p:sp>
        <p:nvSpPr>
          <p:cNvPr id="11" name="Rectangle 10"/>
          <p:cNvSpPr/>
          <p:nvPr/>
        </p:nvSpPr>
        <p:spPr>
          <a:xfrm>
            <a:off x="2260600" y="4283611"/>
            <a:ext cx="4973644" cy="1323439"/>
          </a:xfrm>
          <a:prstGeom prst="rect">
            <a:avLst/>
          </a:prstGeom>
        </p:spPr>
        <p:txBody>
          <a:bodyPr wrap="square">
            <a:spAutoFit/>
          </a:bodyPr>
          <a:lstStyle/>
          <a:p>
            <a:r>
              <a:rPr lang="en-US" sz="8000" dirty="0" smtClean="0"/>
              <a:t>Flavorful</a:t>
            </a:r>
          </a:p>
        </p:txBody>
      </p:sp>
      <p:sp>
        <p:nvSpPr>
          <p:cNvPr id="12" name="Rectangle 11"/>
          <p:cNvSpPr/>
          <p:nvPr/>
        </p:nvSpPr>
        <p:spPr>
          <a:xfrm>
            <a:off x="2260600" y="4267340"/>
            <a:ext cx="4973644" cy="1323439"/>
          </a:xfrm>
          <a:prstGeom prst="rect">
            <a:avLst/>
          </a:prstGeom>
        </p:spPr>
        <p:txBody>
          <a:bodyPr wrap="square">
            <a:spAutoFit/>
          </a:bodyPr>
          <a:lstStyle/>
          <a:p>
            <a:r>
              <a:rPr lang="en-US" sz="8000" dirty="0" smtClean="0"/>
              <a:t>Fabulous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xit" presetSubtype="0" fill="hold" grpId="1" nodeType="afterEffect">
                                  <p:stCondLst>
                                    <p:cond delay="0"/>
                                  </p:stCondLst>
                                  <p:childTnLst>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1000"/>
                            </p:stCondLst>
                            <p:childTnLst>
                              <p:par>
                                <p:cTn id="19" presetID="10" presetClass="exit" presetSubtype="0" fill="hold" grpId="1" nodeType="after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1500"/>
                            </p:stCondLst>
                            <p:childTnLst>
                              <p:par>
                                <p:cTn id="26" presetID="10" presetClass="exit" presetSubtype="0" fill="hold" grpId="1" nodeType="after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2000"/>
                            </p:stCondLst>
                            <p:childTnLst>
                              <p:par>
                                <p:cTn id="33" presetID="10" presetClass="exit" presetSubtype="0" fill="hold" grpId="1" nodeType="after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2500"/>
                            </p:stCondLst>
                            <p:childTnLst>
                              <p:par>
                                <p:cTn id="40" presetID="10" presetClass="exit" presetSubtype="0" fill="hold" grpId="1" nodeType="after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8" grpId="0"/>
      <p:bldP spid="8" grpId="1"/>
      <p:bldP spid="9" grpId="0"/>
      <p:bldP spid="9" grpId="1"/>
      <p:bldP spid="10" grpId="0"/>
      <p:bldP spid="10" grpId="1"/>
      <p:bldP spid="11" grpId="0"/>
      <p:bldP spid="11" grpId="1"/>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Managed Extensibility Framework</a:t>
            </a:r>
            <a:endParaRPr lang="en-GB" dirty="0"/>
          </a:p>
        </p:txBody>
      </p:sp>
      <p:sp>
        <p:nvSpPr>
          <p:cNvPr id="5" name="Subtitle 4"/>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r>
              <a:rPr lang="en-GB" smtClean="0"/>
              <a:t>demo</a:t>
            </a:r>
            <a:endParaRPr lang="en-GB" dirty="0"/>
          </a:p>
        </p:txBody>
      </p:sp>
      <p:pic>
        <p:nvPicPr>
          <p:cNvPr id="6" name="Picture 2"/>
          <p:cNvPicPr>
            <a:picLocks noChangeAspect="1" noChangeArrowheads="1"/>
          </p:cNvPicPr>
          <p:nvPr/>
        </p:nvPicPr>
        <p:blipFill>
          <a:blip r:embed="rId3"/>
          <a:srcRect/>
          <a:stretch>
            <a:fillRect/>
          </a:stretch>
        </p:blipFill>
        <p:spPr bwMode="auto">
          <a:xfrm>
            <a:off x="5016501" y="2362200"/>
            <a:ext cx="3155950" cy="3150629"/>
          </a:xfrm>
          <a:prstGeom prst="rect">
            <a:avLst/>
          </a:prstGeom>
          <a:ln>
            <a:noFill/>
          </a:ln>
          <a:effectLst>
            <a:outerShdw blurRad="190500" algn="tl" rotWithShape="0">
              <a:srgbClr val="000000">
                <a:alpha val="70000"/>
              </a:srgbClr>
            </a:outerShdw>
            <a:reflection blurRad="6350" stA="50000" endA="275" endPos="40000" dist="101600" dir="5400000" sy="-100000" algn="bl" rotWithShape="0"/>
          </a:effectLst>
          <a:scene3d>
            <a:camera prst="isometricOffAxis2Left"/>
            <a:lightRig rig="threePt" dir="t"/>
          </a:scene3d>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WMTOOLS" val="&lt;WMTools ver=&quot;1.0&quot;&gt;&lt;Timings time=&quot;6/6/2008 12:43:49 PM&quot;&gt;&lt;Slide id=&quot;326&quot; dur=&quot;98.875&quot; bld=&quot;INVLD&quot;/&gt;&lt;Slide id=&quot;295&quot; dur=&quot;9.53125&quot;/&gt;&lt;Slide id=&quot;326&quot; dur=&quot;1.5&quot;/&gt;&lt;Slide id=&quot;295&quot; dur=&quot;110.5313&quot;/&gt;&lt;Slide id=&quot;331&quot; dur=&quot;1.609375&quot;/&gt;&lt;Slide id=&quot;295&quot; dur=&quot;2.9375&quot;/&gt;&lt;Slide id=&quot;326&quot; dur=&quot;114.4375&quot;/&gt;&lt;Slide id=&quot;295&quot; dur=&quot;772.3438&quot;/&gt;&lt;Slide id=&quot;331&quot; dur=&quot;112.3125&quot;/&gt;&lt;Slide id=&quot;307&quot; dur=&quot;68.9375&quot;/&gt;&lt;Slide id=&quot;308&quot; dur=&quot;58.71875&quot;/&gt;&lt;Slide id=&quot;309&quot; dur=&quot;440.3906&quot;/&gt;&lt;Slide id=&quot;310&quot; dur=&quot;65.54688&quot; bld=&quot;|2|.5|.5|.5|.5|.5|.5|.5|.5&quot;/&gt;&lt;Slide id=&quot;311&quot; dur=&quot;484.0625&quot;/&gt;&lt;Slide id=&quot;312&quot; dur=&quot;15.3125&quot;/&gt;&lt;Slide id=&quot;313&quot; dur=&quot;35.5625&quot; bld=&quot;|2.2|8.7|5.6|0|0|8.1|2|3&quot;/&gt;&lt;Slide id=&quot;314&quot; dur=&quot;75.67188&quot; bld=&quot;|13.5|8.5|6.8|0|0&quot;/&gt;&lt;Slide id=&quot;315&quot; dur=&quot;35.125&quot;/&gt;&lt;Slide id=&quot;316&quot; dur=&quot;923.5&quot;/&gt;&lt;Slide id=&quot;317&quot; dur=&quot;45.46875&quot; bld=&quot;|4.6|2.4|2.6|2.3|2.5|2|2|2|14.6|2&quot;/&gt;&lt;Slide id=&quot;318&quot; dur=&quot;24.625&quot; bld=&quot;|3.1|.5|.5|2|.5|.5|.5|.5|2|.5|.5|1&quot;/&gt;&lt;Slide id=&quot;319&quot; dur=&quot;52.35938&quot; bld=&quot;|1.5|2|2|.5|37.2&quot;/&gt;&lt;Slide id=&quot;320&quot; dur=&quot;545.4219&quot;/&gt;&lt;Slide id=&quot;321&quot; dur=&quot;43.48438&quot;/&gt;&lt;Slide id=&quot;322&quot; dur=&quot;702.5156&quot;/&gt;&lt;Slide id=&quot;325&quot; dur=&quot;67.9375&quot; bld=&quot;|0|.5|.5|.5|.5&quot;/&gt;&lt;Slide id=&quot;323&quot; dur=&quot;99.65625&quot; bld=&quot;|.1|14.6|12.1|14.8|32.2|19.5&quot;/&gt;&lt;Slide id=&quot;329&quot; dur=&quot;384.9375&quot; bld=&quot;|.6|.5|.5|2|.5|.5|376.9|.5|.5&quot;/&gt;&lt;Slide id=&quot;326&quot; dur=&quot;1.421875&quot;/&gt;&lt;Slide id=&quot;295&quot; dur=&quot;.9375&quot;/&gt;&lt;Slide id=&quot;331&quot; dur=&quot;678.0938&quot;/&gt;&lt;/Timings&gt;&lt;/WMTools&gt;"/>
</p:tagLst>
</file>

<file path=ppt/tags/tag2.xml><?xml version="1.0" encoding="utf-8"?>
<p:tagLst xmlns:a="http://schemas.openxmlformats.org/drawingml/2006/main" xmlns:r="http://schemas.openxmlformats.org/officeDocument/2006/relationships" xmlns:p="http://schemas.openxmlformats.org/presentationml/2006/main">
  <p:tag name="TIMING" val="|4.6|2.4|2.6|2.3|2.5|2|2|2|14.6|2"/>
</p:tagLst>
</file>

<file path=ppt/tags/tag3.xml><?xml version="1.0" encoding="utf-8"?>
<p:tagLst xmlns:a="http://schemas.openxmlformats.org/drawingml/2006/main" xmlns:r="http://schemas.openxmlformats.org/officeDocument/2006/relationships" xmlns:p="http://schemas.openxmlformats.org/presentationml/2006/main">
  <p:tag name="TIMING" val="|3.1|.5|.5|2|.5|.5|.5|.5|2|.5|.5|1"/>
</p:tagLst>
</file>

<file path=ppt/tags/tag4.xml><?xml version="1.0" encoding="utf-8"?>
<p:tagLst xmlns:a="http://schemas.openxmlformats.org/drawingml/2006/main" xmlns:r="http://schemas.openxmlformats.org/officeDocument/2006/relationships" xmlns:p="http://schemas.openxmlformats.org/presentationml/2006/main">
  <p:tag name="TIMING" val="|1.5|2|2|.5|37.2"/>
</p:tagLst>
</file>

<file path=ppt/tags/tag5.xml><?xml version="1.0" encoding="utf-8"?>
<p:tagLst xmlns:a="http://schemas.openxmlformats.org/drawingml/2006/main" xmlns:r="http://schemas.openxmlformats.org/officeDocument/2006/relationships" xmlns:p="http://schemas.openxmlformats.org/presentationml/2006/main">
  <p:tag name="TIMING" val="|0|.5|.5|.5|.5"/>
</p:tagLst>
</file>

<file path=ppt/tags/tag6.xml><?xml version="1.0" encoding="utf-8"?>
<p:tagLst xmlns:a="http://schemas.openxmlformats.org/drawingml/2006/main" xmlns:r="http://schemas.openxmlformats.org/officeDocument/2006/relationships" xmlns:p="http://schemas.openxmlformats.org/presentationml/2006/main">
  <p:tag name="TIMING" val="|.1|14.6|12.1|14.8|32.2|19.5"/>
</p:tagLst>
</file>

<file path=ppt/theme/theme1.xml><?xml version="1.0" encoding="utf-8"?>
<a:theme xmlns:a="http://schemas.openxmlformats.org/drawingml/2006/main" name="TechEd2008_Dev_4-3_v02">
  <a:themeElements>
    <a:clrScheme name="TechEd 2008 Developer">
      <a:dk1>
        <a:srgbClr val="000000"/>
      </a:dk1>
      <a:lt1>
        <a:srgbClr val="FFFFFF"/>
      </a:lt1>
      <a:dk2>
        <a:srgbClr val="5F5F5F"/>
      </a:dk2>
      <a:lt2>
        <a:srgbClr val="F2803A"/>
      </a:lt2>
      <a:accent1>
        <a:srgbClr val="FFC000"/>
      </a:accent1>
      <a:accent2>
        <a:srgbClr val="2DB557"/>
      </a:accent2>
      <a:accent3>
        <a:srgbClr val="DF8045"/>
      </a:accent3>
      <a:accent4>
        <a:srgbClr val="2A86DA"/>
      </a:accent4>
      <a:accent5>
        <a:srgbClr val="FF9929"/>
      </a:accent5>
      <a:accent6>
        <a:srgbClr val="808080"/>
      </a:accent6>
      <a:hlink>
        <a:srgbClr val="F9B883"/>
      </a:hlink>
      <a:folHlink>
        <a:srgbClr val="F0ED7B"/>
      </a:folHlink>
    </a:clrScheme>
    <a:fontScheme name="Custom 2">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000" dirty="0" smtClean="0">
            <a:solidFill>
              <a:srgbClr val="FFFFFF"/>
            </a:solidFill>
            <a:effectLst>
              <a:outerShdw blurRad="38100" dist="38100" dir="2700000" algn="tl">
                <a:srgbClr val="000000">
                  <a:alpha val="43137"/>
                </a:srgbClr>
              </a:outerShdw>
            </a:effectLst>
            <a:latin typeface="Calibri" pitchFamily="34" charset="0"/>
          </a:defRPr>
        </a:defPPr>
      </a:lstStyle>
      <a:style>
        <a:lnRef idx="0">
          <a:schemeClr val="accent4"/>
        </a:lnRef>
        <a:fillRef idx="3">
          <a:schemeClr val="accent4"/>
        </a:fillRef>
        <a:effectRef idx="3">
          <a:schemeClr val="accent4"/>
        </a:effectRef>
        <a:fontRef idx="minor">
          <a:schemeClr val="lt1"/>
        </a:fontRef>
      </a:style>
    </a:spDef>
  </a:objectDefaults>
  <a:extraClrSchemeLst/>
</a:theme>
</file>

<file path=ppt/theme/theme2.xml><?xml version="1.0" encoding="utf-8"?>
<a:theme xmlns:a="http://schemas.openxmlformats.org/drawingml/2006/main" name="1_TechEd2008_Dev_4-3_v02">
  <a:themeElements>
    <a:clrScheme name="TechEd 2008 Developer">
      <a:dk1>
        <a:srgbClr val="000000"/>
      </a:dk1>
      <a:lt1>
        <a:srgbClr val="FFFFFF"/>
      </a:lt1>
      <a:dk2>
        <a:srgbClr val="5F5F5F"/>
      </a:dk2>
      <a:lt2>
        <a:srgbClr val="F2803A"/>
      </a:lt2>
      <a:accent1>
        <a:srgbClr val="FFC000"/>
      </a:accent1>
      <a:accent2>
        <a:srgbClr val="2DB557"/>
      </a:accent2>
      <a:accent3>
        <a:srgbClr val="DF8045"/>
      </a:accent3>
      <a:accent4>
        <a:srgbClr val="2A86DA"/>
      </a:accent4>
      <a:accent5>
        <a:srgbClr val="FF9929"/>
      </a:accent5>
      <a:accent6>
        <a:srgbClr val="808080"/>
      </a:accent6>
      <a:hlink>
        <a:srgbClr val="F9B883"/>
      </a:hlink>
      <a:folHlink>
        <a:srgbClr val="F0ED7B"/>
      </a:folHlink>
    </a:clrScheme>
    <a:fontScheme name="Custom 2">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000" dirty="0" smtClean="0">
            <a:solidFill>
              <a:srgbClr val="FFFFFF"/>
            </a:solidFill>
            <a:effectLst>
              <a:outerShdw blurRad="38100" dist="38100" dir="2700000" algn="tl">
                <a:srgbClr val="000000">
                  <a:alpha val="43137"/>
                </a:srgbClr>
              </a:outerShdw>
            </a:effectLst>
            <a:latin typeface="Calibri" pitchFamily="34" charset="0"/>
          </a:defRPr>
        </a:defPPr>
      </a:lstStyle>
      <a:style>
        <a:lnRef idx="0">
          <a:schemeClr val="accent4"/>
        </a:lnRef>
        <a:fillRef idx="3">
          <a:schemeClr val="accent4"/>
        </a:fillRef>
        <a:effectRef idx="3">
          <a:schemeClr val="accent4"/>
        </a:effectRef>
        <a:fontRef idx="minor">
          <a:schemeClr val="lt1"/>
        </a:fontRef>
      </a:style>
    </a:spDef>
  </a:objectDefaults>
  <a:extraClrSchemeLst/>
</a:theme>
</file>

<file path=ppt/theme/theme3.xml><?xml version="1.0" encoding="utf-8"?>
<a:theme xmlns:a="http://schemas.openxmlformats.org/drawingml/2006/main" name="TechEd 2008 4-3 template">
  <a:themeElements>
    <a:clrScheme name="TechEd 2008 colors">
      <a:dk1>
        <a:srgbClr val="000000"/>
      </a:dk1>
      <a:lt1>
        <a:srgbClr val="FFFFFF"/>
      </a:lt1>
      <a:dk2>
        <a:srgbClr val="5F5F5F"/>
      </a:dk2>
      <a:lt2>
        <a:srgbClr val="2DB557"/>
      </a:lt2>
      <a:accent1>
        <a:srgbClr val="FFC000"/>
      </a:accent1>
      <a:accent2>
        <a:srgbClr val="2DB557"/>
      </a:accent2>
      <a:accent3>
        <a:srgbClr val="DF8045"/>
      </a:accent3>
      <a:accent4>
        <a:srgbClr val="2A86DA"/>
      </a:accent4>
      <a:accent5>
        <a:srgbClr val="FF9929"/>
      </a:accent5>
      <a:accent6>
        <a:srgbClr val="808080"/>
      </a:accent6>
      <a:hlink>
        <a:srgbClr val="AAF0BC"/>
      </a:hlink>
      <a:folHlink>
        <a:srgbClr val="F0ED7B"/>
      </a:folHlink>
    </a:clrScheme>
    <a:fontScheme name="Custom 2">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smtClean="0">
            <a:solidFill>
              <a:srgbClr val="FFFFFF"/>
            </a:solidFill>
            <a:effectLst>
              <a:outerShdw blurRad="38100" dist="38100" dir="2700000" algn="tl">
                <a:srgbClr val="000000">
                  <a:alpha val="43137"/>
                </a:srgbClr>
              </a:outerShdw>
            </a:effectLst>
            <a:latin typeface="Calibri"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4.xml><?xml version="1.0" encoding="utf-8"?>
<a:theme xmlns:a="http://schemas.openxmlformats.org/drawingml/2006/main" name="2_Visual Studio Template_White Segoe">
  <a:themeElements>
    <a:clrScheme name="White - blue accents template template">
      <a:dk1>
        <a:srgbClr val="000000"/>
      </a:dk1>
      <a:lt1>
        <a:srgbClr val="FFFFFF"/>
      </a:lt1>
      <a:dk2>
        <a:srgbClr val="1D4775"/>
      </a:dk2>
      <a:lt2>
        <a:srgbClr val="FEF194"/>
      </a:lt2>
      <a:accent1>
        <a:srgbClr val="FFC000"/>
      </a:accent1>
      <a:accent2>
        <a:srgbClr val="3497AE"/>
      </a:accent2>
      <a:accent3>
        <a:srgbClr val="DF8045"/>
      </a:accent3>
      <a:accent4>
        <a:srgbClr val="7DCC2E"/>
      </a:accent4>
      <a:accent5>
        <a:srgbClr val="FF9929"/>
      </a:accent5>
      <a:accent6>
        <a:srgbClr val="A061C3"/>
      </a:accent6>
      <a:hlink>
        <a:srgbClr val="1D4775"/>
      </a:hlink>
      <a:folHlink>
        <a:srgbClr val="1D4775"/>
      </a:folHlink>
    </a:clrScheme>
    <a:fontScheme name="Blue-Purple TT">
      <a:majorFont>
        <a:latin typeface="Segoe"/>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chemeClr val="tx1"/>
            </a:solidFill>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5.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QCon_PresentationTemplate</Template>
  <TotalTime>0</TotalTime>
  <Words>1510</Words>
  <Application>Microsoft Office PowerPoint</Application>
  <PresentationFormat>On-screen Show (4:3)</PresentationFormat>
  <Paragraphs>245</Paragraphs>
  <Slides>22</Slides>
  <Notes>19</Notes>
  <HiddenSlides>0</HiddenSlides>
  <MMClips>0</MMClips>
  <ScaleCrop>false</ScaleCrop>
  <HeadingPairs>
    <vt:vector size="4" baseType="variant">
      <vt:variant>
        <vt:lpstr>Theme</vt:lpstr>
      </vt:variant>
      <vt:variant>
        <vt:i4>5</vt:i4>
      </vt:variant>
      <vt:variant>
        <vt:lpstr>Slide Titles</vt:lpstr>
      </vt:variant>
      <vt:variant>
        <vt:i4>22</vt:i4>
      </vt:variant>
    </vt:vector>
  </HeadingPairs>
  <TitlesOfParts>
    <vt:vector size="27" baseType="lpstr">
      <vt:lpstr>TechEd2008_Dev_4-3_v02</vt:lpstr>
      <vt:lpstr>1_TechEd2008_Dev_4-3_v02</vt:lpstr>
      <vt:lpstr>TechEd 2008 4-3 template</vt:lpstr>
      <vt:lpstr>2_Visual Studio Template_White Segoe</vt:lpstr>
      <vt:lpstr>White with Courier font for code slides</vt:lpstr>
      <vt:lpstr>Five Cool Things to Know and Use for Smart Client Development with Microsoft Visual Studio 2008 and the Microsoft .NET Framework 3.5</vt:lpstr>
      <vt:lpstr>5 Cool Things to Know and Use for Smart Client Development with VS2008 and Fx 3.5</vt:lpstr>
      <vt:lpstr>AGENDA</vt:lpstr>
      <vt:lpstr>Slide 4</vt:lpstr>
      <vt:lpstr>Why interop?</vt:lpstr>
      <vt:lpstr>WinForms hosting WPF</vt:lpstr>
      <vt:lpstr>Why create a extendable application?</vt:lpstr>
      <vt:lpstr>Slide 8</vt:lpstr>
      <vt:lpstr>Managed Extensibility Framework</vt:lpstr>
      <vt:lpstr>Client Application Services</vt:lpstr>
      <vt:lpstr>Client App Services</vt:lpstr>
      <vt:lpstr>Tenent of a Smart Client</vt:lpstr>
      <vt:lpstr>ADO.NET Data Access </vt:lpstr>
      <vt:lpstr>Sync Services for ADO.NET</vt:lpstr>
      <vt:lpstr>Sync Services for ADO.NET</vt:lpstr>
      <vt:lpstr>ADO.NET Sync Services</vt:lpstr>
      <vt:lpstr>Tenent of a Smart Client</vt:lpstr>
      <vt:lpstr>Visual Studio Tools for Office v3.0</vt:lpstr>
      <vt:lpstr>VSTO Customisations</vt:lpstr>
      <vt:lpstr>REVIEW</vt:lpstr>
      <vt:lpstr>Summary</vt:lpstr>
      <vt:lpstr>Slide 22</vt:lpstr>
    </vt:vector>
  </TitlesOfParts>
  <Manager/>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TLA318:  Five Cool Things to Know and Use for Smart Client Development with Microsoft Visual Studio 2008 and the Microsoft .NET Framework 3.5</dc:title>
  <dc:subject>Tech Ed 2008 TechEd Tech-Ed</dc:subject>
  <dc:creator/>
  <cp:keywords>Technical, partners and customers, dev, developers, developer, IT IT Pro Pros Professionals,</cp:keywords>
  <dc:description>Template: Mary Feil-Jacobs (maryjf), Heather Tall, Slidework LLC, Claire Hoover, Silverfox Productions
Formatting: Claire Hoover, Silverfox Productions
Event Date: June 2-6, 2008
Event Location: Orlando, FL
Audience: Technical, partners and customers, dev, developers, developer, IT IT Pro Pros Professionals,Template: Mary Feil-Jacobs (maryjf), Heather Tall, Slidework LLC, Claire Hoover, Silverfox Productions
Formatting: Claire Hoover, Silverfox Productions
Event Date: June 2-6, 2008
Event Location: Orlando, FL
Audience: Technical, partners and customers, dev, developers, developer, IT IT Pro Pros Professionals,</dc:description>
  <cp:lastModifiedBy/>
  <cp:revision>1</cp:revision>
  <dcterms:created xsi:type="dcterms:W3CDTF">2008-02-24T04:22:02Z</dcterms:created>
  <dcterms:modified xsi:type="dcterms:W3CDTF">2009-03-06T21:50:06Z</dcterms:modified>
</cp:coreProperties>
</file>